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32"/>
  </p:notesMasterIdLst>
  <p:handoutMasterIdLst>
    <p:handoutMasterId r:id="rId33"/>
  </p:handoutMasterIdLst>
  <p:sldIdLst>
    <p:sldId id="260" r:id="rId6"/>
    <p:sldId id="2413" r:id="rId7"/>
    <p:sldId id="2414" r:id="rId8"/>
    <p:sldId id="2406" r:id="rId9"/>
    <p:sldId id="2390" r:id="rId10"/>
    <p:sldId id="2432" r:id="rId11"/>
    <p:sldId id="2415" r:id="rId12"/>
    <p:sldId id="2407" r:id="rId13"/>
    <p:sldId id="2416" r:id="rId14"/>
    <p:sldId id="2429" r:id="rId15"/>
    <p:sldId id="2417" r:id="rId16"/>
    <p:sldId id="2422" r:id="rId17"/>
    <p:sldId id="2437" r:id="rId18"/>
    <p:sldId id="2408" r:id="rId19"/>
    <p:sldId id="2426" r:id="rId20"/>
    <p:sldId id="2421" r:id="rId21"/>
    <p:sldId id="2427" r:id="rId22"/>
    <p:sldId id="2428" r:id="rId23"/>
    <p:sldId id="2409" r:id="rId24"/>
    <p:sldId id="2419" r:id="rId25"/>
    <p:sldId id="2425" r:id="rId26"/>
    <p:sldId id="2424" r:id="rId27"/>
    <p:sldId id="2433" r:id="rId28"/>
    <p:sldId id="2410" r:id="rId29"/>
    <p:sldId id="2412" r:id="rId30"/>
    <p:sldId id="2411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A3563D-1E96-55B0-1194-B062185CE502}" name="Jeroen Bezemer" initials="JB" userId="S::Jeroen.Bezemer@coolprofs.com::82fc31f0-4746-4efa-95bc-f2df185e672e" providerId="AD"/>
  <p188:author id="{16D08045-E611-0D40-5077-15976A7A8066}" name="Martin Markus" initials="MM" userId="S::martin.markus@coolprofs.com::086cc61b-a475-444b-937f-c924243619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7B98E2"/>
    <a:srgbClr val="6C6C6C"/>
    <a:srgbClr val="2B41B6"/>
    <a:srgbClr val="9A9A9A"/>
    <a:srgbClr val="DDE4F6"/>
    <a:srgbClr val="263682"/>
    <a:srgbClr val="5578D3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21" autoAdjust="0"/>
  </p:normalViewPr>
  <p:slideViewPr>
    <p:cSldViewPr snapToGrid="0" showGuides="1">
      <p:cViewPr varScale="1">
        <p:scale>
          <a:sx n="161" d="100"/>
          <a:sy n="161" d="100"/>
        </p:scale>
        <p:origin x="1716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8/10/relationships/authors" Target="authors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chim Vandecasteele" userId="5fa99970-5a92-4b18-9d95-a3b9172f7d8f" providerId="ADAL" clId="{9C7D2657-5443-47E7-A063-E2585A397300}"/>
    <pc:docChg chg="delSld modSld sldOrd">
      <pc:chgData name="Joachim Vandecasteele" userId="5fa99970-5a92-4b18-9d95-a3b9172f7d8f" providerId="ADAL" clId="{9C7D2657-5443-47E7-A063-E2585A397300}" dt="2024-03-07T12:28:11.157" v="6" actId="47"/>
      <pc:docMkLst>
        <pc:docMk/>
      </pc:docMkLst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598022497" sldId="268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2523232119" sldId="407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816682716" sldId="2319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2030587091" sldId="2376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2403170169" sldId="2388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974390314" sldId="2389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3568147515" sldId="2391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1988377680" sldId="2402"/>
        </pc:sldMkLst>
      </pc:sldChg>
      <pc:sldChg chg="del">
        <pc:chgData name="Joachim Vandecasteele" userId="5fa99970-5a92-4b18-9d95-a3b9172f7d8f" providerId="ADAL" clId="{9C7D2657-5443-47E7-A063-E2585A397300}" dt="2024-03-07T12:27:27.182" v="0" actId="47"/>
        <pc:sldMkLst>
          <pc:docMk/>
          <pc:sldMk cId="630011188" sldId="2405"/>
        </pc:sldMkLst>
      </pc:sldChg>
      <pc:sldChg chg="mod ord modShow">
        <pc:chgData name="Joachim Vandecasteele" userId="5fa99970-5a92-4b18-9d95-a3b9172f7d8f" providerId="ADAL" clId="{9C7D2657-5443-47E7-A063-E2585A397300}" dt="2024-03-07T12:28:00.504" v="5" actId="729"/>
        <pc:sldMkLst>
          <pc:docMk/>
          <pc:sldMk cId="4219135244" sldId="2412"/>
        </pc:sldMkLst>
      </pc:sldChg>
      <pc:sldChg chg="mod modShow">
        <pc:chgData name="Joachim Vandecasteele" userId="5fa99970-5a92-4b18-9d95-a3b9172f7d8f" providerId="ADAL" clId="{9C7D2657-5443-47E7-A063-E2585A397300}" dt="2024-03-07T12:27:56.684" v="4" actId="729"/>
        <pc:sldMkLst>
          <pc:docMk/>
          <pc:sldMk cId="1009167608" sldId="2413"/>
        </pc:sldMkLst>
      </pc:sldChg>
      <pc:sldChg chg="del">
        <pc:chgData name="Joachim Vandecasteele" userId="5fa99970-5a92-4b18-9d95-a3b9172f7d8f" providerId="ADAL" clId="{9C7D2657-5443-47E7-A063-E2585A397300}" dt="2024-03-07T12:28:11.157" v="6" actId="47"/>
        <pc:sldMkLst>
          <pc:docMk/>
          <pc:sldMk cId="3774746447" sldId="2420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1253917000" sldId="2431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2744871644" sldId="2434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433353694" sldId="2435"/>
        </pc:sldMkLst>
      </pc:sldChg>
      <pc:sldChg chg="del">
        <pc:chgData name="Joachim Vandecasteele" userId="5fa99970-5a92-4b18-9d95-a3b9172f7d8f" providerId="ADAL" clId="{9C7D2657-5443-47E7-A063-E2585A397300}" dt="2024-03-07T12:27:47.623" v="1" actId="47"/>
        <pc:sldMkLst>
          <pc:docMk/>
          <pc:sldMk cId="839960730" sldId="24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theme" Target="../theme/theme4.xml"/><Relationship Id="rId4" Type="http://schemas.openxmlformats.org/officeDocument/2006/relationships/image" Target="../media/image2.e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Raster tbv Hando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1565"/>
            <a:ext cx="6858000" cy="2175517"/>
          </a:xfrm>
          <a:prstGeom prst="rect">
            <a:avLst/>
          </a:prstGeom>
        </p:spPr>
      </p:pic>
      <p:pic>
        <p:nvPicPr>
          <p:cNvPr id="7" name="Afbeelding 6" descr="Logo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357" y="276660"/>
            <a:ext cx="1178560" cy="508838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65113" y="152396"/>
            <a:ext cx="6400800" cy="26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nl-NL" sz="900">
                <a:solidFill>
                  <a:schemeClr val="tx1">
                    <a:lumMod val="50000"/>
                    <a:lumOff val="50000"/>
                  </a:schemeClr>
                </a:solidFill>
              </a:rPr>
              <a:t>© 2018 CoolProfs 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244" y="8512156"/>
            <a:ext cx="301776" cy="631844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6126120" y="8512156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050" b="0" i="0">
              <a:solidFill>
                <a:schemeClr val="tx1">
                  <a:lumMod val="50000"/>
                  <a:lumOff val="50000"/>
                </a:schemeClr>
              </a:solidFill>
              <a:latin typeface="Titillium WebSemiBold"/>
              <a:cs typeface="Titillium Web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81716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D98BD-70EA-4BAA-8D1F-53C17FF56131}" type="datetimeFigureOut">
              <a:rPr lang="nl-NL" smtClean="0"/>
              <a:t>7-3-2024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EFDE6-63F3-4331-9F6E-B5B9AB16074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199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5603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For the techies, let’s check how the event system works. We’ll focus on the </a:t>
            </a:r>
            <a:r>
              <a:rPr lang="en-NL" err="1"/>
              <a:t>analyzer</a:t>
            </a:r>
            <a:r>
              <a:rPr lang="en-NL"/>
              <a:t> role for now.</a:t>
            </a:r>
          </a:p>
          <a:p>
            <a:endParaRPr lang="en-NL"/>
          </a:p>
          <a:p>
            <a:r>
              <a:rPr lang="en-NL"/>
              <a:t>1.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334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42C66-42A4-D193-B40C-1F5ADA332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F4B2613-E861-01CD-9A57-CC7D09998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590F836-6327-65DE-DC55-49631C9AD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29B199-FD51-080D-B057-4B6A0CCF6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93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indent="-176213"/>
            <a:r>
              <a:rPr lang="en-US" sz="900" b="1" dirty="0" err="1"/>
              <a:t>StayHealthy</a:t>
            </a:r>
            <a:r>
              <a:rPr lang="en-US" sz="900" dirty="0"/>
              <a:t>, Inc. is a large and highly successful </a:t>
            </a:r>
            <a:r>
              <a:rPr lang="en-US" sz="900" dirty="0">
                <a:solidFill>
                  <a:srgbClr val="C00000"/>
                </a:solidFill>
              </a:rPr>
              <a:t>medical software company </a:t>
            </a:r>
            <a:r>
              <a:rPr lang="en-US" sz="900" dirty="0"/>
              <a:t>located in San Francisco, California, US. </a:t>
            </a:r>
          </a:p>
          <a:p>
            <a:pPr marL="176213" indent="-176213"/>
            <a:endParaRPr lang="en-US" sz="900" dirty="0"/>
          </a:p>
          <a:p>
            <a:pPr marL="176213" indent="-176213"/>
            <a:r>
              <a:rPr lang="en-US" sz="900" dirty="0"/>
              <a:t>Currently </a:t>
            </a:r>
            <a:r>
              <a:rPr lang="en-US" sz="900" dirty="0">
                <a:solidFill>
                  <a:srgbClr val="C00000"/>
                </a:solidFill>
              </a:rPr>
              <a:t>2 popular cloud-based SAAS products</a:t>
            </a:r>
            <a:r>
              <a:rPr lang="en-US" sz="900" dirty="0"/>
              <a:t>: </a:t>
            </a:r>
          </a:p>
          <a:p>
            <a:endParaRPr lang="en-US" sz="900" dirty="0"/>
          </a:p>
          <a:p>
            <a:pPr lvl="1"/>
            <a:r>
              <a:rPr lang="en-US" sz="900" b="1" dirty="0" err="1"/>
              <a:t>MonitorThem</a:t>
            </a:r>
            <a:r>
              <a:rPr lang="en-US" sz="900" b="1" dirty="0"/>
              <a:t> </a:t>
            </a:r>
            <a:r>
              <a:rPr lang="en-US" sz="900" dirty="0"/>
              <a:t>a comprehensive </a:t>
            </a:r>
            <a:r>
              <a:rPr lang="en-US" sz="900" dirty="0">
                <a:solidFill>
                  <a:srgbClr val="C00000"/>
                </a:solidFill>
              </a:rPr>
              <a:t>data analytics platform </a:t>
            </a:r>
            <a:r>
              <a:rPr lang="en-US" sz="900" dirty="0"/>
              <a:t>that is used for </a:t>
            </a:r>
            <a:r>
              <a:rPr lang="en-US" sz="900" dirty="0">
                <a:solidFill>
                  <a:srgbClr val="C00000"/>
                </a:solidFill>
              </a:rPr>
              <a:t>hospital trend and performance analytics</a:t>
            </a:r>
            <a:r>
              <a:rPr lang="en-US" sz="900" dirty="0"/>
              <a:t>—alert response times, patient health problem analytics, patient recovery analysis, and so on.</a:t>
            </a:r>
          </a:p>
          <a:p>
            <a:endParaRPr lang="en-US" sz="900" dirty="0"/>
          </a:p>
          <a:p>
            <a:pPr lvl="1"/>
            <a:r>
              <a:rPr lang="en-US" sz="900" b="1" dirty="0" err="1"/>
              <a:t>MyMedicalData</a:t>
            </a:r>
            <a:r>
              <a:rPr lang="en-US" sz="900" dirty="0"/>
              <a:t> is a comprehensive cloud-based </a:t>
            </a:r>
            <a:r>
              <a:rPr lang="en-US" sz="900" dirty="0">
                <a:solidFill>
                  <a:srgbClr val="C00000"/>
                </a:solidFill>
              </a:rPr>
              <a:t>patient medical records system</a:t>
            </a:r>
            <a:r>
              <a:rPr lang="en-US" sz="900" dirty="0"/>
              <a:t> used by doctors, nurses, and other health professionals to </a:t>
            </a:r>
            <a:r>
              <a:rPr lang="en-US" sz="900" dirty="0">
                <a:solidFill>
                  <a:srgbClr val="C00000"/>
                </a:solidFill>
              </a:rPr>
              <a:t>record and track a patients health records </a:t>
            </a:r>
            <a:r>
              <a:rPr lang="en-US" sz="900" dirty="0"/>
              <a:t>with guaranteed partitioning between patient records.</a:t>
            </a:r>
          </a:p>
          <a:p>
            <a:endParaRPr lang="en-US" sz="900" dirty="0"/>
          </a:p>
          <a:p>
            <a:pPr marL="176213" indent="-176213"/>
            <a:r>
              <a:rPr lang="en-US" sz="900" dirty="0" err="1"/>
              <a:t>StayHealthy</a:t>
            </a:r>
            <a:r>
              <a:rPr lang="en-US" sz="900" dirty="0"/>
              <a:t>, Inc. is now expanding into the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medical monitoring market</a:t>
            </a:r>
            <a:r>
              <a:rPr lang="en-US" sz="900" dirty="0"/>
              <a:t>, and is in need of a </a:t>
            </a:r>
            <a:r>
              <a:rPr lang="en-US" sz="900" dirty="0">
                <a:solidFill>
                  <a:srgbClr val="C00000"/>
                </a:solidFill>
              </a:rPr>
              <a:t>new medical patient monitoring system for hospitals </a:t>
            </a:r>
            <a:r>
              <a:rPr lang="en-US" sz="900" dirty="0"/>
              <a:t>that monitors a patients vital signs using </a:t>
            </a:r>
            <a:r>
              <a:rPr lang="en-US" sz="900" u="sng" dirty="0"/>
              <a:t>proprietary</a:t>
            </a:r>
            <a:r>
              <a:rPr lang="en-US" sz="900" dirty="0"/>
              <a:t> medical monitoring devices built by </a:t>
            </a:r>
            <a:r>
              <a:rPr lang="en-US" sz="900" dirty="0" err="1"/>
              <a:t>StayHealthy</a:t>
            </a:r>
            <a:r>
              <a:rPr lang="en-US" sz="900" dirty="0"/>
              <a:t>, Inc.</a:t>
            </a:r>
            <a:endParaRPr lang="en-NL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80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8047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075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814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934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Centralized</a:t>
            </a:r>
            <a:r>
              <a:rPr lang="nl-NL"/>
              <a:t> system; </a:t>
            </a:r>
            <a:r>
              <a:rPr lang="nl-NL" err="1"/>
              <a:t>will</a:t>
            </a:r>
            <a:r>
              <a:rPr lang="nl-NL"/>
              <a:t> make </a:t>
            </a:r>
            <a:r>
              <a:rPr lang="nl-NL" err="1"/>
              <a:t>thing</a:t>
            </a:r>
            <a:r>
              <a:rPr lang="nl-NL"/>
              <a:t> a lot </a:t>
            </a:r>
            <a:r>
              <a:rPr lang="nl-NL" err="1"/>
              <a:t>easier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build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develop</a:t>
            </a:r>
            <a:r>
              <a:rPr lang="nl-NL"/>
              <a:t>, but </a:t>
            </a:r>
            <a:r>
              <a:rPr lang="nl-NL" err="1"/>
              <a:t>it</a:t>
            </a:r>
            <a:r>
              <a:rPr lang="nl-NL"/>
              <a:t> </a:t>
            </a:r>
            <a:r>
              <a:rPr lang="nl-NL" err="1"/>
              <a:t>will</a:t>
            </a:r>
            <a:r>
              <a:rPr lang="nl-NL"/>
              <a:t> </a:t>
            </a:r>
            <a:r>
              <a:rPr lang="nl-NL" err="1"/>
              <a:t>not</a:t>
            </a:r>
            <a:r>
              <a:rPr lang="nl-NL"/>
              <a:t> support </a:t>
            </a:r>
            <a:r>
              <a:rPr lang="nl-NL" err="1"/>
              <a:t>our</a:t>
            </a:r>
            <a:r>
              <a:rPr lang="nl-NL"/>
              <a:t> non-</a:t>
            </a:r>
            <a:r>
              <a:rPr lang="nl-NL" err="1"/>
              <a:t>functional</a:t>
            </a:r>
            <a:r>
              <a:rPr lang="nl-NL"/>
              <a:t> </a:t>
            </a:r>
            <a:r>
              <a:rPr lang="nl-NL" err="1"/>
              <a:t>requirements</a:t>
            </a:r>
            <a:r>
              <a:rPr lang="nl-NL"/>
              <a:t> like </a:t>
            </a:r>
            <a:r>
              <a:rPr lang="nl-NL" err="1"/>
              <a:t>having</a:t>
            </a:r>
            <a:r>
              <a:rPr lang="nl-NL"/>
              <a:t> no single point of </a:t>
            </a:r>
            <a:r>
              <a:rPr lang="nl-NL" err="1"/>
              <a:t>failures</a:t>
            </a:r>
            <a:r>
              <a:rPr lang="nl-NL"/>
              <a:t>. </a:t>
            </a:r>
            <a:r>
              <a:rPr lang="nl-NL" err="1"/>
              <a:t>Our</a:t>
            </a:r>
            <a:r>
              <a:rPr lang="nl-NL"/>
              <a:t> </a:t>
            </a:r>
            <a:r>
              <a:rPr lang="nl-NL" err="1"/>
              <a:t>customers</a:t>
            </a:r>
            <a:r>
              <a:rPr lang="nl-NL"/>
              <a:t> </a:t>
            </a:r>
            <a:r>
              <a:rPr lang="nl-NL" err="1"/>
              <a:t>will</a:t>
            </a:r>
            <a:r>
              <a:rPr lang="nl-NL"/>
              <a:t> </a:t>
            </a:r>
            <a:r>
              <a:rPr lang="nl-NL" err="1"/>
              <a:t>also</a:t>
            </a:r>
            <a:r>
              <a:rPr lang="nl-NL"/>
              <a:t> </a:t>
            </a:r>
            <a:r>
              <a:rPr lang="nl-NL" err="1"/>
              <a:t>be</a:t>
            </a:r>
            <a:r>
              <a:rPr lang="nl-NL"/>
              <a:t> </a:t>
            </a:r>
            <a:r>
              <a:rPr lang="nl-NL" err="1"/>
              <a:t>left</a:t>
            </a:r>
            <a:r>
              <a:rPr lang="nl-NL"/>
              <a:t> </a:t>
            </a:r>
            <a:r>
              <a:rPr lang="nl-NL" err="1"/>
              <a:t>wondering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we </a:t>
            </a:r>
            <a:r>
              <a:rPr lang="nl-NL" err="1"/>
              <a:t>garantee</a:t>
            </a:r>
            <a:r>
              <a:rPr lang="nl-NL"/>
              <a:t> 24/7 </a:t>
            </a:r>
            <a:r>
              <a:rPr lang="nl-NL" err="1"/>
              <a:t>then</a:t>
            </a:r>
            <a:r>
              <a:rPr lang="nl-NL"/>
              <a:t>.</a:t>
            </a:r>
          </a:p>
          <a:p>
            <a:r>
              <a:rPr lang="nl-NL"/>
              <a:t>Microservices </a:t>
            </a:r>
            <a:r>
              <a:rPr lang="nl-NL" err="1"/>
              <a:t>can</a:t>
            </a:r>
            <a:r>
              <a:rPr lang="nl-NL"/>
              <a:t> </a:t>
            </a:r>
            <a:r>
              <a:rPr lang="nl-NL" err="1"/>
              <a:t>provide</a:t>
            </a:r>
            <a:r>
              <a:rPr lang="nl-NL"/>
              <a:t> </a:t>
            </a:r>
            <a:r>
              <a:rPr lang="nl-NL" err="1"/>
              <a:t>all</a:t>
            </a:r>
            <a:r>
              <a:rPr lang="nl-NL"/>
              <a:t> </a:t>
            </a:r>
            <a:r>
              <a:rPr lang="nl-NL" err="1"/>
              <a:t>NFR’s</a:t>
            </a:r>
            <a:r>
              <a:rPr lang="nl-NL"/>
              <a:t>. </a:t>
            </a:r>
            <a:r>
              <a:rPr lang="nl-NL" err="1"/>
              <a:t>However</a:t>
            </a:r>
            <a:r>
              <a:rPr lang="nl-NL"/>
              <a:t>, </a:t>
            </a:r>
            <a:r>
              <a:rPr lang="nl-NL" err="1"/>
              <a:t>it</a:t>
            </a:r>
            <a:r>
              <a:rPr lang="nl-NL"/>
              <a:t> </a:t>
            </a:r>
            <a:r>
              <a:rPr lang="nl-NL" err="1"/>
              <a:t>requires</a:t>
            </a:r>
            <a:r>
              <a:rPr lang="nl-NL"/>
              <a:t> a </a:t>
            </a:r>
            <a:r>
              <a:rPr lang="nl-NL" err="1"/>
              <a:t>quite</a:t>
            </a:r>
            <a:r>
              <a:rPr lang="nl-NL"/>
              <a:t> complex hardware </a:t>
            </a:r>
            <a:r>
              <a:rPr lang="nl-NL" err="1"/>
              <a:t>infrastructure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maintain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699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We have 3 kind of actors that interact in some way with the </a:t>
            </a:r>
            <a:r>
              <a:rPr lang="en-NL" err="1"/>
              <a:t>MonitorMe</a:t>
            </a:r>
            <a:r>
              <a:rPr lang="en-NL"/>
              <a:t> system.</a:t>
            </a:r>
          </a:p>
          <a:p>
            <a:r>
              <a:rPr lang="en-NL"/>
              <a:t>Our System is built for ease of use, and built-for change. </a:t>
            </a:r>
          </a:p>
          <a:p>
            <a:r>
              <a:rPr lang="en-NL"/>
              <a:t>For that we will take a look under the hood *Click*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380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To ensure high availability in the event of component </a:t>
            </a:r>
            <a:r>
              <a:rPr lang="en-NL" err="1"/>
              <a:t>faillures</a:t>
            </a:r>
            <a:r>
              <a:rPr lang="en-NL"/>
              <a:t> or upgrades, we’ve introduced a 3-node concept in </a:t>
            </a:r>
            <a:r>
              <a:rPr lang="en-NL" err="1"/>
              <a:t>MonitorMe</a:t>
            </a:r>
            <a:r>
              <a:rPr lang="en-NL"/>
              <a:t> consisting of 3 identical units with different responsibilities based on their role.</a:t>
            </a:r>
          </a:p>
          <a:p>
            <a:endParaRPr lang="en-NL"/>
          </a:p>
          <a:p>
            <a:r>
              <a:rPr lang="en-NL"/>
              <a:t>The </a:t>
            </a:r>
            <a:r>
              <a:rPr lang="en-NL" err="1"/>
              <a:t>coor</a:t>
            </a:r>
            <a:r>
              <a:rPr lang="en-US"/>
              <a:t>di</a:t>
            </a:r>
            <a:r>
              <a:rPr lang="en-NL" err="1"/>
              <a:t>nator</a:t>
            </a:r>
            <a:r>
              <a:rPr lang="en-NL"/>
              <a:t> ensures every measurement received from the devices is replicated in the two </a:t>
            </a:r>
            <a:r>
              <a:rPr lang="en-NL" err="1"/>
              <a:t>analyzers</a:t>
            </a:r>
            <a:r>
              <a:rPr lang="en-NL"/>
              <a:t>. Coordinator also updates the dashboards, allowing the </a:t>
            </a:r>
            <a:r>
              <a:rPr lang="en-NL" err="1"/>
              <a:t>analyzers</a:t>
            </a:r>
            <a:r>
              <a:rPr lang="en-NL"/>
              <a:t> to focus on trend analysis and alerting.</a:t>
            </a:r>
          </a:p>
          <a:p>
            <a:endParaRPr lang="en-NL"/>
          </a:p>
          <a:p>
            <a:r>
              <a:rPr lang="en-NL"/>
              <a:t>Historic raw data is stored in all three components. Should one of the monitor me nodes fail, the other 2 become aware of this, they have everything they need to keep the dashboarding and analysis goi</a:t>
            </a:r>
            <a:r>
              <a:rPr lang="en-US"/>
              <a:t>ng</a:t>
            </a:r>
            <a:r>
              <a:rPr lang="en-NL"/>
              <a:t>.</a:t>
            </a:r>
          </a:p>
          <a:p>
            <a:endParaRPr lang="en-NL"/>
          </a:p>
          <a:p>
            <a:r>
              <a:rPr lang="en-NL" err="1"/>
              <a:t>StayHealthy</a:t>
            </a:r>
            <a:r>
              <a:rPr lang="en-NL"/>
              <a:t> is automatically notified of a faulty node, and sends a courier over to deliver the new node and return the faulty one. All that is left for the customer to do is to plug the node in the system.</a:t>
            </a:r>
          </a:p>
          <a:p>
            <a:r>
              <a:rPr lang="en-NL"/>
              <a:t>Auto configuration and sync kicks in, and in no time you have maximum availability back again.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FDE6-63F3-4331-9F6E-B5B9AB16074A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477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7813" y="3005667"/>
            <a:ext cx="6048376" cy="1358900"/>
          </a:xfrm>
        </p:spPr>
        <p:txBody>
          <a:bodyPr/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info here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23850" y="2033031"/>
            <a:ext cx="8496299" cy="75462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pic>
        <p:nvPicPr>
          <p:cNvPr id="13" name="Afbeelding 12" descr="Logo_RG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0847" y="915988"/>
            <a:ext cx="2477111" cy="10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0043" y="4515966"/>
            <a:ext cx="301776" cy="63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8462919" y="4515968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2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200" b="0" i="0">
              <a:solidFill>
                <a:schemeClr val="tx1">
                  <a:lumMod val="50000"/>
                  <a:lumOff val="50000"/>
                </a:schemeClr>
              </a:solidFill>
              <a:latin typeface="Titillium WebSemiBold"/>
              <a:cs typeface="Titillium Web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tekst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7810"/>
          </a:xfrm>
          <a:prstGeom prst="rect">
            <a:avLst/>
          </a:prstGeom>
          <a:gradFill>
            <a:gsLst>
              <a:gs pos="0">
                <a:srgbClr val="4764C5"/>
              </a:gs>
              <a:gs pos="100000">
                <a:srgbClr val="7694E0"/>
              </a:gs>
            </a:gsLst>
            <a:lin ang="9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>
              <a:ln>
                <a:noFill/>
              </a:ln>
            </a:endParaRPr>
          </a:p>
        </p:txBody>
      </p:sp>
      <p:pic>
        <p:nvPicPr>
          <p:cNvPr id="8" name="Afbeelding 7" descr="dots_whitex2.png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35125"/>
            <a:ext cx="9144000" cy="3810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0043" y="4515966"/>
            <a:ext cx="301776" cy="63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400">
                <a:solidFill>
                  <a:srgbClr val="FFFFFF"/>
                </a:solidFill>
              </a:defRPr>
            </a:lvl4pPr>
            <a:lvl5pP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8462919" y="4515968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200" b="0" i="0" smtClean="0">
                <a:solidFill>
                  <a:schemeClr val="bg1"/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200" b="0" i="0">
              <a:solidFill>
                <a:schemeClr val="bg1"/>
              </a:solidFill>
              <a:latin typeface="Titillium WebSemiBold"/>
              <a:cs typeface="Titillium WebSemiBold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FBA76A5-6742-46A1-8240-7392AE27A60F}"/>
              </a:ext>
            </a:extLst>
          </p:cNvPr>
          <p:cNvSpPr txBox="1">
            <a:spLocks/>
          </p:cNvSpPr>
          <p:nvPr userDrawn="1"/>
        </p:nvSpPr>
        <p:spPr>
          <a:xfrm>
            <a:off x="1" y="4877771"/>
            <a:ext cx="1200151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nl-NL" sz="900" b="0">
                <a:solidFill>
                  <a:schemeClr val="bg1"/>
                </a:solidFill>
                <a:latin typeface="Titillium Web" panose="00000500000000000000" pitchFamily="2" charset="0"/>
              </a:rPr>
              <a:t>© 2023 CoolProfs </a:t>
            </a:r>
          </a:p>
        </p:txBody>
      </p:sp>
    </p:spTree>
    <p:extLst>
      <p:ext uri="{BB962C8B-B14F-4D97-AF65-F5344CB8AC3E}">
        <p14:creationId xmlns:p14="http://schemas.microsoft.com/office/powerpoint/2010/main" val="3480105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0043" y="4515966"/>
            <a:ext cx="301776" cy="63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7" y="3305176"/>
            <a:ext cx="7667625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087" y="2180035"/>
            <a:ext cx="7667626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8462919" y="4515968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2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200" b="0" i="0">
              <a:solidFill>
                <a:schemeClr val="tx1">
                  <a:lumMod val="50000"/>
                  <a:lumOff val="50000"/>
                </a:schemeClr>
              </a:solidFill>
              <a:latin typeface="Titillium WebSemiBold"/>
              <a:cs typeface="Titillium Web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7813" y="4092796"/>
            <a:ext cx="6048375" cy="603029"/>
          </a:xfrm>
        </p:spPr>
        <p:txBody>
          <a:bodyPr/>
          <a:lstStyle>
            <a:lvl1pPr marL="0" indent="0" algn="ctr">
              <a:buNone/>
              <a:defRPr>
                <a:solidFill>
                  <a:srgbClr val="4764C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info</a:t>
            </a:r>
          </a:p>
        </p:txBody>
      </p:sp>
      <p:sp>
        <p:nvSpPr>
          <p:cNvPr id="4" name="Tekstvak 3"/>
          <p:cNvSpPr txBox="1"/>
          <p:nvPr userDrawn="1"/>
        </p:nvSpPr>
        <p:spPr>
          <a:xfrm>
            <a:off x="0" y="268452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>
                <a:solidFill>
                  <a:srgbClr val="AE0922"/>
                </a:solidFill>
              </a:rPr>
              <a:t>Rapid. Development. Partner.</a:t>
            </a:r>
          </a:p>
        </p:txBody>
      </p:sp>
      <p:pic>
        <p:nvPicPr>
          <p:cNvPr id="7" name="Afbeelding 6" descr="Logo_RG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0847" y="1537513"/>
            <a:ext cx="2477111" cy="10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5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isstij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ED6C-A4F9-5F9C-3CD3-7D6526258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err="1"/>
              <a:t>Huisstijl</a:t>
            </a:r>
            <a:endParaRPr lang="en-N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ACFC72-4BE3-4621-FD80-A143241A6AEE}"/>
              </a:ext>
            </a:extLst>
          </p:cNvPr>
          <p:cNvSpPr/>
          <p:nvPr userDrawn="1"/>
        </p:nvSpPr>
        <p:spPr>
          <a:xfrm>
            <a:off x="7373800" y="1318380"/>
            <a:ext cx="1446350" cy="796413"/>
          </a:xfrm>
          <a:prstGeom prst="roundRect">
            <a:avLst>
              <a:gd name="adj" fmla="val 9836"/>
            </a:avLst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0C4C28-E500-A9BE-5A8A-FCCD5A874FF6}"/>
              </a:ext>
            </a:extLst>
          </p:cNvPr>
          <p:cNvSpPr/>
          <p:nvPr userDrawn="1"/>
        </p:nvSpPr>
        <p:spPr>
          <a:xfrm>
            <a:off x="343913" y="1511262"/>
            <a:ext cx="504825" cy="796413"/>
          </a:xfrm>
          <a:prstGeom prst="roundRect">
            <a:avLst>
              <a:gd name="adj" fmla="val 9836"/>
            </a:avLst>
          </a:prstGeom>
          <a:solidFill>
            <a:srgbClr val="BE1E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B2F405-424F-8E0A-85CE-82856FA14106}"/>
              </a:ext>
            </a:extLst>
          </p:cNvPr>
          <p:cNvSpPr/>
          <p:nvPr userDrawn="1"/>
        </p:nvSpPr>
        <p:spPr>
          <a:xfrm>
            <a:off x="343912" y="2758266"/>
            <a:ext cx="504825" cy="796413"/>
          </a:xfrm>
          <a:prstGeom prst="roundRect">
            <a:avLst>
              <a:gd name="adj" fmla="val 9836"/>
            </a:avLst>
          </a:prstGeom>
          <a:solidFill>
            <a:srgbClr val="9417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79AC2C-59A1-5464-3798-5E39D875F581}"/>
              </a:ext>
            </a:extLst>
          </p:cNvPr>
          <p:cNvSpPr/>
          <p:nvPr userDrawn="1"/>
        </p:nvSpPr>
        <p:spPr>
          <a:xfrm>
            <a:off x="2281831" y="1511262"/>
            <a:ext cx="504825" cy="796413"/>
          </a:xfrm>
          <a:prstGeom prst="roundRect">
            <a:avLst>
              <a:gd name="adj" fmla="val 9836"/>
            </a:avLst>
          </a:prstGeom>
          <a:solidFill>
            <a:srgbClr val="5578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FBA418-F9DA-AA86-5041-8F1B459D7394}"/>
              </a:ext>
            </a:extLst>
          </p:cNvPr>
          <p:cNvSpPr/>
          <p:nvPr userDrawn="1"/>
        </p:nvSpPr>
        <p:spPr>
          <a:xfrm>
            <a:off x="2281831" y="2772149"/>
            <a:ext cx="504825" cy="796413"/>
          </a:xfrm>
          <a:prstGeom prst="roundRect">
            <a:avLst>
              <a:gd name="adj" fmla="val 9836"/>
            </a:avLst>
          </a:prstGeom>
          <a:solidFill>
            <a:srgbClr val="263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470987-7810-AE4B-1273-D991A3785FEA}"/>
              </a:ext>
            </a:extLst>
          </p:cNvPr>
          <p:cNvSpPr/>
          <p:nvPr userDrawn="1"/>
        </p:nvSpPr>
        <p:spPr>
          <a:xfrm>
            <a:off x="2280828" y="3942780"/>
            <a:ext cx="504825" cy="796413"/>
          </a:xfrm>
          <a:prstGeom prst="roundRect">
            <a:avLst>
              <a:gd name="adj" fmla="val 9836"/>
            </a:avLst>
          </a:prstGeom>
          <a:solidFill>
            <a:srgbClr val="DDE4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C0C0FE-BDC8-8565-3BCD-388ECF9EED68}"/>
              </a:ext>
            </a:extLst>
          </p:cNvPr>
          <p:cNvSpPr/>
          <p:nvPr userDrawn="1"/>
        </p:nvSpPr>
        <p:spPr>
          <a:xfrm>
            <a:off x="3985168" y="1493530"/>
            <a:ext cx="504825" cy="796413"/>
          </a:xfrm>
          <a:prstGeom prst="roundRect">
            <a:avLst>
              <a:gd name="adj" fmla="val 9836"/>
            </a:avLst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30F60D2-0724-73B3-2539-B997C0824118}"/>
              </a:ext>
            </a:extLst>
          </p:cNvPr>
          <p:cNvSpPr/>
          <p:nvPr userDrawn="1"/>
        </p:nvSpPr>
        <p:spPr>
          <a:xfrm>
            <a:off x="3985168" y="2767948"/>
            <a:ext cx="504825" cy="796413"/>
          </a:xfrm>
          <a:prstGeom prst="roundRect">
            <a:avLst>
              <a:gd name="adj" fmla="val 9836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4BA1B1-0BD3-94E8-4F27-59FE46A9CC6F}"/>
              </a:ext>
            </a:extLst>
          </p:cNvPr>
          <p:cNvSpPr/>
          <p:nvPr userDrawn="1"/>
        </p:nvSpPr>
        <p:spPr>
          <a:xfrm>
            <a:off x="4001231" y="3938580"/>
            <a:ext cx="504825" cy="796413"/>
          </a:xfrm>
          <a:prstGeom prst="roundRect">
            <a:avLst>
              <a:gd name="adj" fmla="val 9836"/>
            </a:avLst>
          </a:prstGeom>
          <a:solidFill>
            <a:srgbClr val="DDDD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DE85C-8178-07C1-7D69-48DF5ACAEB60}"/>
              </a:ext>
            </a:extLst>
          </p:cNvPr>
          <p:cNvSpPr txBox="1"/>
          <p:nvPr userDrawn="1"/>
        </p:nvSpPr>
        <p:spPr>
          <a:xfrm>
            <a:off x="334819" y="970751"/>
            <a:ext cx="504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Rood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68E7A-3A22-4988-93DD-F19FCF6AD8F1}"/>
              </a:ext>
            </a:extLst>
          </p:cNvPr>
          <p:cNvSpPr txBox="1"/>
          <p:nvPr userDrawn="1"/>
        </p:nvSpPr>
        <p:spPr>
          <a:xfrm>
            <a:off x="2273174" y="963016"/>
            <a:ext cx="612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err="1">
                <a:solidFill>
                  <a:srgbClr val="9A9A9A"/>
                </a:solidFill>
              </a:rPr>
              <a:t>Blauw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1FE46-5080-2239-B6BA-15D4E52E8CF4}"/>
              </a:ext>
            </a:extLst>
          </p:cNvPr>
          <p:cNvSpPr txBox="1"/>
          <p:nvPr userDrawn="1"/>
        </p:nvSpPr>
        <p:spPr>
          <a:xfrm>
            <a:off x="3983138" y="958816"/>
            <a:ext cx="505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Basis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2097F-6914-F8AE-2804-108153685093}"/>
              </a:ext>
            </a:extLst>
          </p:cNvPr>
          <p:cNvSpPr txBox="1"/>
          <p:nvPr userDrawn="1"/>
        </p:nvSpPr>
        <p:spPr>
          <a:xfrm>
            <a:off x="918567" y="1795892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#BE1E2D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3D34CC-13C0-2E4B-8C61-61F234DB31B8}"/>
              </a:ext>
            </a:extLst>
          </p:cNvPr>
          <p:cNvSpPr txBox="1"/>
          <p:nvPr userDrawn="1"/>
        </p:nvSpPr>
        <p:spPr>
          <a:xfrm>
            <a:off x="918567" y="3071515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#941723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89E2A5-F2DD-CFD1-0D79-40D8DE8FCF04}"/>
              </a:ext>
            </a:extLst>
          </p:cNvPr>
          <p:cNvSpPr txBox="1"/>
          <p:nvPr userDrawn="1"/>
        </p:nvSpPr>
        <p:spPr>
          <a:xfrm>
            <a:off x="343913" y="1273226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Midden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F9709D-4539-1DE1-52F8-1FA93C7D8F7D}"/>
              </a:ext>
            </a:extLst>
          </p:cNvPr>
          <p:cNvSpPr txBox="1"/>
          <p:nvPr userDrawn="1"/>
        </p:nvSpPr>
        <p:spPr>
          <a:xfrm>
            <a:off x="333232" y="2518481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>
                <a:solidFill>
                  <a:srgbClr val="9A9A9A"/>
                </a:solidFill>
              </a:rPr>
              <a:t>Donker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60310-26C8-3CE8-5BB6-46477C8F27FB}"/>
              </a:ext>
            </a:extLst>
          </p:cNvPr>
          <p:cNvSpPr txBox="1"/>
          <p:nvPr userDrawn="1"/>
        </p:nvSpPr>
        <p:spPr>
          <a:xfrm>
            <a:off x="2277087" y="3712082"/>
            <a:ext cx="444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Licht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919F6E-72C8-8F25-7E7B-33087D9D1044}"/>
              </a:ext>
            </a:extLst>
          </p:cNvPr>
          <p:cNvSpPr txBox="1"/>
          <p:nvPr userDrawn="1"/>
        </p:nvSpPr>
        <p:spPr>
          <a:xfrm>
            <a:off x="2281831" y="126504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Midden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FE702E-D887-9FB7-1E6B-F0CC638A301F}"/>
              </a:ext>
            </a:extLst>
          </p:cNvPr>
          <p:cNvSpPr txBox="1"/>
          <p:nvPr userDrawn="1"/>
        </p:nvSpPr>
        <p:spPr>
          <a:xfrm>
            <a:off x="2273175" y="2515535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>
                <a:solidFill>
                  <a:srgbClr val="9A9A9A"/>
                </a:solidFill>
              </a:rPr>
              <a:t>Donker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F101D-139C-EF66-9B72-AB0DFDFFEF9D}"/>
              </a:ext>
            </a:extLst>
          </p:cNvPr>
          <p:cNvSpPr txBox="1"/>
          <p:nvPr userDrawn="1"/>
        </p:nvSpPr>
        <p:spPr>
          <a:xfrm>
            <a:off x="3985168" y="1243109"/>
            <a:ext cx="372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Wit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7E67E5-B6F6-C091-BF77-9B7195739CBC}"/>
              </a:ext>
            </a:extLst>
          </p:cNvPr>
          <p:cNvSpPr txBox="1"/>
          <p:nvPr userDrawn="1"/>
        </p:nvSpPr>
        <p:spPr>
          <a:xfrm>
            <a:off x="3985168" y="2521728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Zwart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D02A50-7544-C2E0-BBA8-4CC70CD4F229}"/>
              </a:ext>
            </a:extLst>
          </p:cNvPr>
          <p:cNvSpPr txBox="1"/>
          <p:nvPr userDrawn="1"/>
        </p:nvSpPr>
        <p:spPr>
          <a:xfrm>
            <a:off x="3985168" y="370788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>
                <a:solidFill>
                  <a:srgbClr val="9A9A9A"/>
                </a:solidFill>
              </a:rPr>
              <a:t>Grijs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A17BC5-FBCF-E0D6-3D3F-033EB304F597}"/>
              </a:ext>
            </a:extLst>
          </p:cNvPr>
          <p:cNvSpPr txBox="1"/>
          <p:nvPr userDrawn="1"/>
        </p:nvSpPr>
        <p:spPr>
          <a:xfrm>
            <a:off x="2802719" y="1788157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#5578D3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8C2CD0-20B4-9BF9-5ACD-9F83F1B94DD1}"/>
              </a:ext>
            </a:extLst>
          </p:cNvPr>
          <p:cNvSpPr txBox="1"/>
          <p:nvPr userDrawn="1"/>
        </p:nvSpPr>
        <p:spPr>
          <a:xfrm>
            <a:off x="4506056" y="1783957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#FFFFFF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9D4EDA-E884-753A-FB76-909A96DB49E1}"/>
              </a:ext>
            </a:extLst>
          </p:cNvPr>
          <p:cNvSpPr txBox="1"/>
          <p:nvPr userDrawn="1"/>
        </p:nvSpPr>
        <p:spPr>
          <a:xfrm>
            <a:off x="2794071" y="3063780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#263682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924F28-D349-C512-61E6-E0099BA2B3EF}"/>
              </a:ext>
            </a:extLst>
          </p:cNvPr>
          <p:cNvSpPr txBox="1"/>
          <p:nvPr userDrawn="1"/>
        </p:nvSpPr>
        <p:spPr>
          <a:xfrm>
            <a:off x="2797910" y="4217875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#DDE4F6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1B74E-D62D-EE7E-8189-0006E675B5DE}"/>
              </a:ext>
            </a:extLst>
          </p:cNvPr>
          <p:cNvSpPr txBox="1"/>
          <p:nvPr userDrawn="1"/>
        </p:nvSpPr>
        <p:spPr>
          <a:xfrm>
            <a:off x="4506056" y="4213675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#DDDDDD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27A925-3A3F-5064-E14E-55DA9E1A47EF}"/>
              </a:ext>
            </a:extLst>
          </p:cNvPr>
          <p:cNvSpPr txBox="1"/>
          <p:nvPr userDrawn="1"/>
        </p:nvSpPr>
        <p:spPr>
          <a:xfrm>
            <a:off x="4506056" y="301356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#000000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6DA4A0-7510-E705-A7C1-4F63233A08D7}"/>
              </a:ext>
            </a:extLst>
          </p:cNvPr>
          <p:cNvSpPr txBox="1"/>
          <p:nvPr userDrawn="1"/>
        </p:nvSpPr>
        <p:spPr>
          <a:xfrm>
            <a:off x="7393817" y="1356654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Font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DFBFC8-E450-8483-FA3F-1659A5FBC45F}"/>
              </a:ext>
            </a:extLst>
          </p:cNvPr>
          <p:cNvSpPr txBox="1"/>
          <p:nvPr userDrawn="1"/>
        </p:nvSpPr>
        <p:spPr>
          <a:xfrm>
            <a:off x="7725034" y="1346416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Calibri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98801-4265-D4A6-6C6B-F74F72131DDA}"/>
              </a:ext>
            </a:extLst>
          </p:cNvPr>
          <p:cNvSpPr txBox="1"/>
          <p:nvPr userDrawn="1"/>
        </p:nvSpPr>
        <p:spPr>
          <a:xfrm>
            <a:off x="7725034" y="1866501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#7B98E2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CA628F-7A3F-091C-E4F5-FDAC2D5982BD}"/>
              </a:ext>
            </a:extLst>
          </p:cNvPr>
          <p:cNvSpPr txBox="1"/>
          <p:nvPr userDrawn="1"/>
        </p:nvSpPr>
        <p:spPr>
          <a:xfrm>
            <a:off x="7393817" y="1853292"/>
            <a:ext cx="656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>
                <a:solidFill>
                  <a:srgbClr val="9A9A9A"/>
                </a:solidFill>
              </a:rPr>
              <a:t>Kleur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8FCF6D-7667-8247-0BA4-63CBEC189CBC}"/>
              </a:ext>
            </a:extLst>
          </p:cNvPr>
          <p:cNvSpPr txBox="1"/>
          <p:nvPr userDrawn="1"/>
        </p:nvSpPr>
        <p:spPr>
          <a:xfrm>
            <a:off x="5940425" y="941084"/>
            <a:ext cx="1176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err="1">
                <a:solidFill>
                  <a:srgbClr val="9A9A9A"/>
                </a:solidFill>
              </a:rPr>
              <a:t>Lettertype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D475E66-7DD0-F1E0-89F5-FDC06E264FD9}"/>
              </a:ext>
            </a:extLst>
          </p:cNvPr>
          <p:cNvSpPr txBox="1">
            <a:spLocks/>
          </p:cNvSpPr>
          <p:nvPr userDrawn="1"/>
        </p:nvSpPr>
        <p:spPr>
          <a:xfrm>
            <a:off x="5940426" y="1316842"/>
            <a:ext cx="1481360" cy="520507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rgbClr val="7B98E2"/>
                </a:solidFill>
                <a:latin typeface="Titillium WebSemiBold"/>
                <a:ea typeface="+mj-ea"/>
                <a:cs typeface="Titillium WebSemiBold"/>
              </a:defRPr>
            </a:lvl1pPr>
          </a:lstStyle>
          <a:p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Titel</a:t>
            </a:r>
            <a:endParaRPr lang="en-NL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E538705-0A5F-F651-DCF3-B23D0996B665}"/>
              </a:ext>
            </a:extLst>
          </p:cNvPr>
          <p:cNvSpPr txBox="1">
            <a:spLocks/>
          </p:cNvSpPr>
          <p:nvPr userDrawn="1"/>
        </p:nvSpPr>
        <p:spPr>
          <a:xfrm>
            <a:off x="5940426" y="2446495"/>
            <a:ext cx="1372660" cy="1015491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rgbClr val="7B98E2"/>
                </a:solidFill>
                <a:latin typeface="Titillium WebSemiBold"/>
                <a:ea typeface="+mj-ea"/>
                <a:cs typeface="Titillium WebSemiBold"/>
              </a:defRPr>
            </a:lvl1pPr>
          </a:lstStyle>
          <a:p>
            <a:r>
              <a:rPr lang="en-US" sz="4000" err="1">
                <a:solidFill>
                  <a:srgbClr val="9A9A9A"/>
                </a:solidFill>
                <a:latin typeface="+mn-lt"/>
                <a:ea typeface="+mn-ea"/>
                <a:cs typeface="+mn-cs"/>
              </a:rPr>
              <a:t>Tekst</a:t>
            </a:r>
            <a:br>
              <a:rPr lang="en-US" sz="4000">
                <a:solidFill>
                  <a:srgbClr val="9A9A9A"/>
                </a:solidFill>
                <a:latin typeface="+mn-lt"/>
                <a:ea typeface="+mn-ea"/>
                <a:cs typeface="+mn-cs"/>
              </a:rPr>
            </a:br>
            <a:endParaRPr lang="en-US" sz="4000">
              <a:solidFill>
                <a:srgbClr val="9A9A9A"/>
              </a:solidFill>
              <a:latin typeface="+mn-lt"/>
              <a:ea typeface="+mn-ea"/>
              <a:cs typeface="+mn-cs"/>
            </a:endParaRPr>
          </a:p>
          <a:p>
            <a:r>
              <a:rPr lang="en-US" sz="9600">
                <a:solidFill>
                  <a:srgbClr val="9A9A9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level</a:t>
            </a:r>
          </a:p>
          <a:p>
            <a:r>
              <a:rPr lang="en-US" sz="8000">
                <a:solidFill>
                  <a:srgbClr val="9A9A9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level</a:t>
            </a:r>
          </a:p>
          <a:p>
            <a:r>
              <a:rPr lang="en-US" sz="7200">
                <a:solidFill>
                  <a:srgbClr val="9A9A9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Third level</a:t>
            </a:r>
          </a:p>
          <a:p>
            <a:r>
              <a:rPr lang="en-US" sz="6400">
                <a:solidFill>
                  <a:srgbClr val="9A9A9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Fourth level</a:t>
            </a:r>
          </a:p>
          <a:p>
            <a:r>
              <a:rPr lang="en-US" sz="5600">
                <a:solidFill>
                  <a:srgbClr val="9A9A9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Fifth level</a:t>
            </a:r>
          </a:p>
          <a:p>
            <a:endParaRPr lang="en-N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5B6AE0-259F-2950-4311-3FF7DE118298}"/>
              </a:ext>
            </a:extLst>
          </p:cNvPr>
          <p:cNvSpPr txBox="1"/>
          <p:nvPr userDrawn="1"/>
        </p:nvSpPr>
        <p:spPr>
          <a:xfrm>
            <a:off x="7393817" y="1618818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Size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89B784-6916-FFB6-E2E3-A6EF39562DF7}"/>
              </a:ext>
            </a:extLst>
          </p:cNvPr>
          <p:cNvSpPr txBox="1"/>
          <p:nvPr userDrawn="1"/>
        </p:nvSpPr>
        <p:spPr>
          <a:xfrm>
            <a:off x="7725034" y="1620280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36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5283E2C-4796-5A74-0C66-D13374004B9F}"/>
              </a:ext>
            </a:extLst>
          </p:cNvPr>
          <p:cNvSpPr/>
          <p:nvPr userDrawn="1"/>
        </p:nvSpPr>
        <p:spPr>
          <a:xfrm>
            <a:off x="7373800" y="2446495"/>
            <a:ext cx="1446350" cy="796413"/>
          </a:xfrm>
          <a:prstGeom prst="roundRect">
            <a:avLst>
              <a:gd name="adj" fmla="val 9836"/>
            </a:avLst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C3D187-D91B-89A3-2F9D-D32ACB0665F7}"/>
              </a:ext>
            </a:extLst>
          </p:cNvPr>
          <p:cNvSpPr txBox="1"/>
          <p:nvPr userDrawn="1"/>
        </p:nvSpPr>
        <p:spPr>
          <a:xfrm>
            <a:off x="7393817" y="2484769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Font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D1EB1-8B10-75AC-D7B7-F71C1D5C1C59}"/>
              </a:ext>
            </a:extLst>
          </p:cNvPr>
          <p:cNvSpPr txBox="1"/>
          <p:nvPr userDrawn="1"/>
        </p:nvSpPr>
        <p:spPr>
          <a:xfrm>
            <a:off x="7725034" y="2474531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Calibri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A61B08-CA67-DC64-CA31-613AB2F4CE43}"/>
              </a:ext>
            </a:extLst>
          </p:cNvPr>
          <p:cNvSpPr txBox="1"/>
          <p:nvPr userDrawn="1"/>
        </p:nvSpPr>
        <p:spPr>
          <a:xfrm>
            <a:off x="7725034" y="2994616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#6C6C6C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8C4C81-D8EB-965B-48C5-592E9B73E65A}"/>
              </a:ext>
            </a:extLst>
          </p:cNvPr>
          <p:cNvSpPr txBox="1"/>
          <p:nvPr userDrawn="1"/>
        </p:nvSpPr>
        <p:spPr>
          <a:xfrm>
            <a:off x="7393817" y="2981407"/>
            <a:ext cx="656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>
                <a:solidFill>
                  <a:srgbClr val="9A9A9A"/>
                </a:solidFill>
              </a:rPr>
              <a:t>Kleur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478EB0-6DAC-6D6E-E3FE-7C99A9521769}"/>
              </a:ext>
            </a:extLst>
          </p:cNvPr>
          <p:cNvSpPr txBox="1"/>
          <p:nvPr userDrawn="1"/>
        </p:nvSpPr>
        <p:spPr>
          <a:xfrm>
            <a:off x="7393817" y="2746933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Size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7C812C-7176-1523-162A-0E3DDF196B12}"/>
              </a:ext>
            </a:extLst>
          </p:cNvPr>
          <p:cNvSpPr txBox="1"/>
          <p:nvPr userDrawn="1"/>
        </p:nvSpPr>
        <p:spPr>
          <a:xfrm>
            <a:off x="7725034" y="2748395"/>
            <a:ext cx="1249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24, 20, 18, 16, 14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40EB8C79-8DCB-778E-F0AC-42EAA5C94016}"/>
              </a:ext>
            </a:extLst>
          </p:cNvPr>
          <p:cNvSpPr txBox="1">
            <a:spLocks/>
          </p:cNvSpPr>
          <p:nvPr userDrawn="1"/>
        </p:nvSpPr>
        <p:spPr>
          <a:xfrm>
            <a:off x="5940426" y="3967454"/>
            <a:ext cx="1408827" cy="27791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rgbClr val="7B98E2"/>
                </a:solidFill>
                <a:latin typeface="Titillium WebSemiBold"/>
                <a:ea typeface="+mj-ea"/>
                <a:cs typeface="Titillium WebSemiBold"/>
              </a:defRPr>
            </a:lvl1pPr>
          </a:lstStyle>
          <a:p>
            <a:r>
              <a:rPr lang="en-US" sz="800" err="1">
                <a:solidFill>
                  <a:srgbClr val="9A9A9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Voetnoot</a:t>
            </a:r>
            <a:endParaRPr lang="en-US" sz="800">
              <a:solidFill>
                <a:srgbClr val="9A9A9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NL" sz="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20948D6-4640-2B43-1241-2043D016D4D8}"/>
              </a:ext>
            </a:extLst>
          </p:cNvPr>
          <p:cNvSpPr/>
          <p:nvPr userDrawn="1"/>
        </p:nvSpPr>
        <p:spPr>
          <a:xfrm>
            <a:off x="7373800" y="3665554"/>
            <a:ext cx="1446350" cy="796413"/>
          </a:xfrm>
          <a:prstGeom prst="roundRect">
            <a:avLst>
              <a:gd name="adj" fmla="val 9836"/>
            </a:avLst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CA4950-AC95-D9FC-F465-9D1656536B0B}"/>
              </a:ext>
            </a:extLst>
          </p:cNvPr>
          <p:cNvSpPr txBox="1"/>
          <p:nvPr userDrawn="1"/>
        </p:nvSpPr>
        <p:spPr>
          <a:xfrm>
            <a:off x="7393817" y="3703828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Font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9C994E-06C5-EF12-496B-C4765443DFC5}"/>
              </a:ext>
            </a:extLst>
          </p:cNvPr>
          <p:cNvSpPr txBox="1"/>
          <p:nvPr userDrawn="1"/>
        </p:nvSpPr>
        <p:spPr>
          <a:xfrm>
            <a:off x="7725034" y="3693590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Calibri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9B31A9-A62A-9B06-A30F-0FFA2AA89D3E}"/>
              </a:ext>
            </a:extLst>
          </p:cNvPr>
          <p:cNvSpPr txBox="1"/>
          <p:nvPr userDrawn="1"/>
        </p:nvSpPr>
        <p:spPr>
          <a:xfrm>
            <a:off x="7725034" y="4213675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#6C6C6C</a:t>
            </a:r>
            <a:endParaRPr lang="en-NL" sz="1000" b="1">
              <a:solidFill>
                <a:srgbClr val="9A9A9A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BFC245-1FC6-6D7F-9AEC-317D45784CFF}"/>
              </a:ext>
            </a:extLst>
          </p:cNvPr>
          <p:cNvSpPr txBox="1"/>
          <p:nvPr userDrawn="1"/>
        </p:nvSpPr>
        <p:spPr>
          <a:xfrm>
            <a:off x="7393817" y="4200466"/>
            <a:ext cx="656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>
                <a:solidFill>
                  <a:srgbClr val="9A9A9A"/>
                </a:solidFill>
              </a:rPr>
              <a:t>Kleur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4443D-B166-2D70-20FA-732F811AD7BA}"/>
              </a:ext>
            </a:extLst>
          </p:cNvPr>
          <p:cNvSpPr txBox="1"/>
          <p:nvPr userDrawn="1"/>
        </p:nvSpPr>
        <p:spPr>
          <a:xfrm>
            <a:off x="7393817" y="3965992"/>
            <a:ext cx="112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9A9A9A"/>
                </a:solidFill>
              </a:rPr>
              <a:t>Size</a:t>
            </a:r>
            <a:endParaRPr lang="en-NL" sz="1000">
              <a:solidFill>
                <a:srgbClr val="9A9A9A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82518-26D4-B0B0-30DC-350A84D328AA}"/>
              </a:ext>
            </a:extLst>
          </p:cNvPr>
          <p:cNvSpPr txBox="1"/>
          <p:nvPr userDrawn="1"/>
        </p:nvSpPr>
        <p:spPr>
          <a:xfrm>
            <a:off x="7725034" y="3967454"/>
            <a:ext cx="1158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9A9A9A"/>
                </a:solidFill>
              </a:rPr>
              <a:t>8</a:t>
            </a:r>
            <a:endParaRPr lang="en-NL" sz="1000" b="1">
              <a:solidFill>
                <a:srgbClr val="9A9A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99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- Single ro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AB024916-AA0F-460F-A92F-DA36FCD0D3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5992" y="1140619"/>
            <a:ext cx="4157663" cy="3483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>
                <a:latin typeface="+mj-lt"/>
              </a:defRPr>
            </a:lvl1pPr>
            <a:lvl2pPr>
              <a:defRPr lang="en-US" dirty="0" smtClean="0">
                <a:latin typeface="+mj-lt"/>
              </a:defRPr>
            </a:lvl2pPr>
            <a:lvl3pPr>
              <a:defRPr lang="en-US" dirty="0" smtClean="0">
                <a:latin typeface="+mj-lt"/>
              </a:defRPr>
            </a:lvl3pPr>
            <a:lvl4pPr>
              <a:defRPr lang="en-US" dirty="0" smtClean="0">
                <a:latin typeface="+mj-lt"/>
              </a:defRPr>
            </a:lvl4pPr>
            <a:lvl5pPr>
              <a:defRPr lang="en-US" dirty="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F2764E06-3A53-4785-A1D1-90A4B94BD7F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80348" y="1140619"/>
            <a:ext cx="4154090" cy="3483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>
                <a:latin typeface="+mj-lt"/>
              </a:defRPr>
            </a:lvl1pPr>
            <a:lvl2pPr>
              <a:defRPr lang="en-US" dirty="0" smtClean="0">
                <a:latin typeface="+mj-lt"/>
              </a:defRPr>
            </a:lvl2pPr>
            <a:lvl3pPr>
              <a:defRPr lang="en-US" dirty="0" smtClean="0">
                <a:latin typeface="+mj-lt"/>
              </a:defRPr>
            </a:lvl3pPr>
            <a:lvl4pPr>
              <a:defRPr lang="en-US" dirty="0" smtClean="0">
                <a:latin typeface="+mj-lt"/>
              </a:defRPr>
            </a:lvl4pPr>
            <a:lvl5pPr>
              <a:defRPr lang="en-US" dirty="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jdelijke aanduiding voor voettekst 3">
            <a:extLst>
              <a:ext uri="{FF2B5EF4-FFF2-40B4-BE49-F238E27FC236}">
                <a16:creationId xmlns:a16="http://schemas.microsoft.com/office/drawing/2014/main" id="{3EFD85F8-FEB3-4833-B0BF-50D40C392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3316" y="4866585"/>
            <a:ext cx="5617369" cy="224100"/>
          </a:xfrm>
          <a:prstGeom prst="rect">
            <a:avLst/>
          </a:prstGeom>
          <a:noFill/>
        </p:spPr>
        <p:txBody>
          <a:bodyPr vert="horz" lIns="36000" tIns="36000" rIns="36000" bIns="0" rtlCol="0" anchor="ctr">
            <a:noAutofit/>
          </a:bodyPr>
          <a:lstStyle>
            <a:lvl1pPr algn="ctr">
              <a:defRPr lang="nl-NL" sz="600" b="0" spc="0" baseline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nl-NL"/>
          </a:p>
        </p:txBody>
      </p:sp>
      <p:sp>
        <p:nvSpPr>
          <p:cNvPr id="12" name="Tijdelijke aanduiding voor dianummer 2">
            <a:extLst>
              <a:ext uri="{FF2B5EF4-FFF2-40B4-BE49-F238E27FC236}">
                <a16:creationId xmlns:a16="http://schemas.microsoft.com/office/drawing/2014/main" id="{4EF46ACB-1886-403A-AEC7-2674AE779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669340" y="4866586"/>
            <a:ext cx="1238451" cy="222836"/>
          </a:xfrm>
          <a:prstGeom prst="rect">
            <a:avLst/>
          </a:prstGeom>
        </p:spPr>
        <p:txBody>
          <a:bodyPr anchor="ctr"/>
          <a:lstStyle>
            <a:lvl1pPr algn="r">
              <a:defRPr sz="600" spc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3D6AA19-9095-43DF-A39F-81F216E39C59}" type="slidenum">
              <a:rPr lang="nl-NL" smtClean="0"/>
              <a:t>‹nr.›</a:t>
            </a:fld>
            <a:endParaRPr lang="nl-NL"/>
          </a:p>
        </p:txBody>
      </p:sp>
      <p:sp>
        <p:nvSpPr>
          <p:cNvPr id="15" name="Tijdelijke aanduiding voor datum 4">
            <a:extLst>
              <a:ext uri="{FF2B5EF4-FFF2-40B4-BE49-F238E27FC236}">
                <a16:creationId xmlns:a16="http://schemas.microsoft.com/office/drawing/2014/main" id="{3EC5C99E-7507-42DC-92AD-F9A37BF2999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663277" y="1"/>
            <a:ext cx="1242288" cy="250031"/>
          </a:xfrm>
          <a:prstGeom prst="rect">
            <a:avLst/>
          </a:prstGeom>
        </p:spPr>
        <p:txBody>
          <a:bodyPr anchor="ctr"/>
          <a:lstStyle>
            <a:lvl1pPr algn="r">
              <a:defRPr sz="75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7F32B66-4A3A-46A7-848C-16C6E299FC06}" type="datetimeFigureOut">
              <a:rPr lang="nl-NL" smtClean="0"/>
              <a:t>7-3-2024</a:t>
            </a:fld>
            <a:endParaRPr lang="nl-NL"/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8A2A29A7-3E53-45F4-A0CE-515F78B02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991" y="250032"/>
            <a:ext cx="8528618" cy="214543"/>
          </a:xfrm>
          <a:prstGeom prst="rect">
            <a:avLst/>
          </a:prstGeom>
        </p:spPr>
        <p:txBody>
          <a:bodyPr lIns="0" tIns="54000" rIns="0" bIns="0"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16694" indent="0">
              <a:buNone/>
              <a:defRPr/>
            </a:lvl2pPr>
            <a:lvl3pPr marL="469106" indent="0">
              <a:buNone/>
              <a:defRPr/>
            </a:lvl3pPr>
            <a:lvl4pPr marL="685800" indent="0">
              <a:buNone/>
              <a:defRPr/>
            </a:lvl4pPr>
            <a:lvl5pPr marL="94416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708A755-B49E-44FA-935D-804A1360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24" y="481719"/>
            <a:ext cx="8529115" cy="275400"/>
          </a:xfrm>
        </p:spPr>
        <p:txBody>
          <a:bodyPr tIns="0" rIns="0" bIns="0" anchor="t">
            <a:noAutofit/>
          </a:bodyPr>
          <a:lstStyle>
            <a:lvl1pPr>
              <a:defRPr sz="210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218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330523" y="2169914"/>
            <a:ext cx="6482954" cy="80367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defTabSz="308074">
              <a:defRPr sz="3750">
                <a:solidFill>
                  <a:srgbClr val="5353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2331" y="4889003"/>
            <a:ext cx="172641" cy="186929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028102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991243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72238" y="252413"/>
            <a:ext cx="6800850" cy="327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509685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937243" y="357187"/>
            <a:ext cx="3571875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70616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ussenblad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0043" y="4515966"/>
            <a:ext cx="301776" cy="63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50" y="2037672"/>
            <a:ext cx="8496300" cy="74997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87650"/>
            <a:ext cx="6400800" cy="1441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8462919" y="4515968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2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200" b="0" i="0">
              <a:solidFill>
                <a:schemeClr val="tx1">
                  <a:lumMod val="50000"/>
                  <a:lumOff val="50000"/>
                </a:schemeClr>
              </a:solidFill>
              <a:latin typeface="Titillium WebSemiBold"/>
              <a:cs typeface="Titillium Web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80006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894005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90568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938713" y="1181100"/>
            <a:ext cx="3571875" cy="3486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defRPr sz="1425"/>
            </a:lvl1pPr>
            <a:lvl2pPr marL="419100" indent="-209550">
              <a:spcBef>
                <a:spcPts val="1688"/>
              </a:spcBef>
              <a:defRPr sz="1425"/>
            </a:lvl2pPr>
            <a:lvl3pPr marL="628650" indent="-209550">
              <a:spcBef>
                <a:spcPts val="1688"/>
              </a:spcBef>
              <a:defRPr sz="1425"/>
            </a:lvl3pPr>
            <a:lvl4pPr marL="838200" indent="-209550">
              <a:spcBef>
                <a:spcPts val="1688"/>
              </a:spcBef>
              <a:defRPr sz="1425"/>
            </a:lvl4pPr>
            <a:lvl5pPr marL="1047750" indent="-209550">
              <a:spcBef>
                <a:spcPts val="1688"/>
              </a:spcBef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99096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545185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5910262" y="2643187"/>
            <a:ext cx="2776538" cy="20812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5910262" y="423862"/>
            <a:ext cx="2776538" cy="20812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452438" y="423862"/>
            <a:ext cx="5314950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538061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60009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053346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3033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330523" y="2169914"/>
            <a:ext cx="6482954" cy="80367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defTabSz="308074">
              <a:defRPr sz="3750">
                <a:solidFill>
                  <a:srgbClr val="5353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2331" y="4889003"/>
            <a:ext cx="325409" cy="282769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50231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blad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0" y="0"/>
            <a:ext cx="9144000" cy="5147810"/>
          </a:xfrm>
          <a:prstGeom prst="rect">
            <a:avLst/>
          </a:prstGeom>
          <a:gradFill>
            <a:gsLst>
              <a:gs pos="0">
                <a:srgbClr val="4764C5"/>
              </a:gs>
              <a:gs pos="100000">
                <a:srgbClr val="7694E0"/>
              </a:gs>
            </a:gsLst>
            <a:lin ang="9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>
              <a:ln>
                <a:noFill/>
              </a:ln>
            </a:endParaRPr>
          </a:p>
        </p:txBody>
      </p:sp>
      <p:pic>
        <p:nvPicPr>
          <p:cNvPr id="11" name="Afbeelding 10" descr="dots_whitex2.png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6060"/>
            <a:ext cx="9144000" cy="3810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7813" y="2787650"/>
            <a:ext cx="6048375" cy="10423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Subtext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27088" y="2042314"/>
            <a:ext cx="7489825" cy="74533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0043" y="4515966"/>
            <a:ext cx="301776" cy="63184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 userDrawn="1"/>
        </p:nvSpPr>
        <p:spPr>
          <a:xfrm>
            <a:off x="8462919" y="4515968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050" b="0" i="0" smtClean="0">
                <a:solidFill>
                  <a:schemeClr val="bg1"/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050" b="0" i="0">
              <a:solidFill>
                <a:schemeClr val="bg1"/>
              </a:solidFill>
              <a:latin typeface="Titillium WebSemiBold"/>
              <a:cs typeface="Titillium WebSemiBold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ADE8C58-A8DA-4853-B06C-95DB45CE13F3}"/>
              </a:ext>
            </a:extLst>
          </p:cNvPr>
          <p:cNvSpPr txBox="1">
            <a:spLocks/>
          </p:cNvSpPr>
          <p:nvPr userDrawn="1"/>
        </p:nvSpPr>
        <p:spPr>
          <a:xfrm>
            <a:off x="1" y="4877771"/>
            <a:ext cx="1200151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nl-NL" sz="900" b="0">
                <a:solidFill>
                  <a:schemeClr val="bg1"/>
                </a:solidFill>
                <a:latin typeface="Titillium Web" panose="00000500000000000000" pitchFamily="2" charset="0"/>
              </a:rPr>
              <a:t>© 2023 CoolProfs </a:t>
            </a:r>
          </a:p>
        </p:txBody>
      </p:sp>
    </p:spTree>
    <p:extLst>
      <p:ext uri="{BB962C8B-B14F-4D97-AF65-F5344CB8AC3E}">
        <p14:creationId xmlns:p14="http://schemas.microsoft.com/office/powerpoint/2010/main" val="2202827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blad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>
          <a:xfrm>
            <a:off x="0" y="0"/>
            <a:ext cx="9144000" cy="5147810"/>
          </a:xfrm>
          <a:prstGeom prst="rect">
            <a:avLst/>
          </a:prstGeom>
          <a:solidFill>
            <a:srgbClr val="B100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>
              <a:ln>
                <a:noFill/>
              </a:ln>
            </a:endParaRPr>
          </a:p>
        </p:txBody>
      </p:sp>
      <p:pic>
        <p:nvPicPr>
          <p:cNvPr id="10" name="Afbeelding 9" descr="dots_whitex2.png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7" y="1334235"/>
            <a:ext cx="9144000" cy="3810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7813" y="2787650"/>
            <a:ext cx="6048375" cy="10423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Subtext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27088" y="2042314"/>
            <a:ext cx="7489825" cy="74533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0043" y="4522253"/>
            <a:ext cx="301776" cy="631844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8462919" y="4515968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200" b="0" i="0" smtClean="0">
                <a:solidFill>
                  <a:schemeClr val="bg1"/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200" b="0" i="0">
              <a:solidFill>
                <a:schemeClr val="bg1"/>
              </a:solidFill>
              <a:latin typeface="Titillium WebSemiBold"/>
              <a:cs typeface="Titillium WebSemiBold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4B494F2-5358-4D59-A3BF-08011172DFF1}"/>
              </a:ext>
            </a:extLst>
          </p:cNvPr>
          <p:cNvSpPr txBox="1">
            <a:spLocks/>
          </p:cNvSpPr>
          <p:nvPr userDrawn="1"/>
        </p:nvSpPr>
        <p:spPr>
          <a:xfrm>
            <a:off x="1" y="4877771"/>
            <a:ext cx="1200151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nl-NL" sz="900" b="0">
                <a:solidFill>
                  <a:schemeClr val="bg1"/>
                </a:solidFill>
                <a:latin typeface="Titillium Web" panose="00000500000000000000" pitchFamily="2" charset="0"/>
              </a:rPr>
              <a:t>© 2023 CoolProfs </a:t>
            </a:r>
          </a:p>
        </p:txBody>
      </p:sp>
    </p:spTree>
    <p:extLst>
      <p:ext uri="{BB962C8B-B14F-4D97-AF65-F5344CB8AC3E}">
        <p14:creationId xmlns:p14="http://schemas.microsoft.com/office/powerpoint/2010/main" val="27087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0043" y="4515966"/>
            <a:ext cx="301776" cy="63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31888"/>
            <a:ext cx="8496300" cy="3563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8462919" y="4515968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2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200" b="0" i="0">
              <a:solidFill>
                <a:schemeClr val="tx1">
                  <a:lumMod val="50000"/>
                  <a:lumOff val="50000"/>
                </a:schemeClr>
              </a:solidFill>
              <a:latin typeface="Titillium WebSemiBold"/>
              <a:cs typeface="Titillium Web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en objec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6294-9F06-4CB2-F377-41859E3F6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5DBC-174A-44BC-15D5-787597966A6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3850" y="1131888"/>
            <a:ext cx="4140200" cy="356393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33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links en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0259-72B1-6D07-9AF2-64E32CFFA0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C71AB48-00D4-0ADF-75D2-CC1FB97B1A5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76926" y="1131888"/>
            <a:ext cx="4140200" cy="356393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30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0043" y="4515966"/>
            <a:ext cx="301776" cy="63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3850" y="1131888"/>
            <a:ext cx="4140200" cy="356393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6926" y="1131888"/>
            <a:ext cx="4140200" cy="356393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8462919" y="4515968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2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200" b="0" i="0">
              <a:solidFill>
                <a:schemeClr val="tx1">
                  <a:lumMod val="50000"/>
                  <a:lumOff val="50000"/>
                </a:schemeClr>
              </a:solidFill>
              <a:latin typeface="Titillium WebSemiBold"/>
              <a:cs typeface="Titillium Web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91EC-C620-3FDD-6602-48583B79A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87E0A-E8DE-EA83-DC10-A5EA88AF319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3850" y="1131888"/>
            <a:ext cx="2663825" cy="356393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AA08B7-291D-E7BD-13E3-EF3CC04E3BC3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228658" y="1131888"/>
            <a:ext cx="2711767" cy="356393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43FA0-F799-BA4B-C27A-B404DAE83DA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181409" y="1131888"/>
            <a:ext cx="2638742" cy="356393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65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7" descr="dots_bluex2.png"/>
          <p:cNvPicPr>
            <a:picLocks noChangeAspect="1"/>
          </p:cNvPicPr>
          <p:nvPr userDrawn="1"/>
        </p:nvPicPr>
        <p:blipFill>
          <a:blip r:embed="rId1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3500"/>
            <a:ext cx="9144000" cy="381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158751"/>
            <a:ext cx="8496300" cy="75723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142765"/>
            <a:ext cx="8496300" cy="3563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" y="4877771"/>
            <a:ext cx="1200151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nl-NL" sz="900" b="0">
                <a:solidFill>
                  <a:schemeClr val="accent4"/>
                </a:solidFill>
                <a:latin typeface="Titillium Web" panose="00000500000000000000" pitchFamily="2" charset="0"/>
              </a:rPr>
              <a:t>© CoolProfs </a:t>
            </a:r>
          </a:p>
        </p:txBody>
      </p:sp>
      <p:pic>
        <p:nvPicPr>
          <p:cNvPr id="12" name="Afbeelding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250043" y="4515966"/>
            <a:ext cx="301776" cy="631844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8462919" y="4515968"/>
            <a:ext cx="681080" cy="26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>
                <a:solidFill>
                  <a:srgbClr val="AE092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fld id="{1321F34C-AB32-074C-80D5-761B4B1548BD}" type="slidenum">
              <a:rPr lang="nl-NL" sz="1200" b="1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tillium WebSemiBold"/>
                <a:cs typeface="Titillium WebSemiBold"/>
              </a:rPr>
              <a:pPr algn="ctr"/>
              <a:t>‹nr.›</a:t>
            </a:fld>
            <a:endParaRPr lang="nl-NL" sz="1200" b="1" i="0">
              <a:solidFill>
                <a:schemeClr val="tx1">
                  <a:lumMod val="50000"/>
                  <a:lumOff val="50000"/>
                </a:schemeClr>
              </a:solidFill>
              <a:latin typeface="Titillium WebSemiBold"/>
              <a:cs typeface="Titillium Web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1" r:id="rId3"/>
    <p:sldLayoutId id="2147483652" r:id="rId4"/>
    <p:sldLayoutId id="2147483654" r:id="rId5"/>
    <p:sldLayoutId id="2147483665" r:id="rId6"/>
    <p:sldLayoutId id="2147483666" r:id="rId7"/>
    <p:sldLayoutId id="2147483657" r:id="rId8"/>
    <p:sldLayoutId id="2147483664" r:id="rId9"/>
    <p:sldLayoutId id="2147483659" r:id="rId10"/>
    <p:sldLayoutId id="2147483655" r:id="rId11"/>
    <p:sldLayoutId id="2147483656" r:id="rId12"/>
    <p:sldLayoutId id="2147483650" r:id="rId13"/>
    <p:sldLayoutId id="2147483663" r:id="rId14"/>
    <p:sldLayoutId id="2147483667" r:id="rId15"/>
    <p:sldLayoutId id="2147483710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2400" b="0" i="0" kern="1200">
          <a:solidFill>
            <a:srgbClr val="7B98E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rgbClr val="6C6C6C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6C6C6C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rgbClr val="6C6C6C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6C6C6C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6C6C6C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12" userDrawn="1">
          <p15:clr>
            <a:srgbClr val="F26B43"/>
          </p15:clr>
        </p15:guide>
        <p15:guide id="3" pos="2948" userDrawn="1">
          <p15:clr>
            <a:srgbClr val="F26B43"/>
          </p15:clr>
        </p15:guide>
        <p15:guide id="4" pos="2494" userDrawn="1">
          <p15:clr>
            <a:srgbClr val="F26B43"/>
          </p15:clr>
        </p15:guide>
        <p15:guide id="5" pos="3266" userDrawn="1">
          <p15:clr>
            <a:srgbClr val="F26B43"/>
          </p15:clr>
        </p15:guide>
        <p15:guide id="6" pos="2358" userDrawn="1">
          <p15:clr>
            <a:srgbClr val="F26B43"/>
          </p15:clr>
        </p15:guide>
        <p15:guide id="7" pos="3742" userDrawn="1">
          <p15:clr>
            <a:srgbClr val="F26B43"/>
          </p15:clr>
        </p15:guide>
        <p15:guide id="8" pos="1882" userDrawn="1">
          <p15:clr>
            <a:srgbClr val="F26B43"/>
          </p15:clr>
        </p15:guide>
        <p15:guide id="9" pos="1565" userDrawn="1">
          <p15:clr>
            <a:srgbClr val="F26B43"/>
          </p15:clr>
        </p15:guide>
        <p15:guide id="10" pos="521" userDrawn="1">
          <p15:clr>
            <a:srgbClr val="F26B43"/>
          </p15:clr>
        </p15:guide>
        <p15:guide id="11" pos="1111" userDrawn="1">
          <p15:clr>
            <a:srgbClr val="F26B43"/>
          </p15:clr>
        </p15:guide>
        <p15:guide id="12" pos="657" userDrawn="1">
          <p15:clr>
            <a:srgbClr val="F26B43"/>
          </p15:clr>
        </p15:guide>
        <p15:guide id="13" pos="975" userDrawn="1">
          <p15:clr>
            <a:srgbClr val="F26B43"/>
          </p15:clr>
        </p15:guide>
        <p15:guide id="14" pos="204" userDrawn="1">
          <p15:clr>
            <a:srgbClr val="F26B43"/>
          </p15:clr>
        </p15:guide>
        <p15:guide id="15" pos="1429" userDrawn="1">
          <p15:clr>
            <a:srgbClr val="F26B43"/>
          </p15:clr>
        </p15:guide>
        <p15:guide id="16" pos="2018" userDrawn="1">
          <p15:clr>
            <a:srgbClr val="F26B43"/>
          </p15:clr>
        </p15:guide>
        <p15:guide id="17" pos="3402" userDrawn="1">
          <p15:clr>
            <a:srgbClr val="F26B43"/>
          </p15:clr>
        </p15:guide>
        <p15:guide id="18" pos="3878" userDrawn="1">
          <p15:clr>
            <a:srgbClr val="F26B43"/>
          </p15:clr>
        </p15:guide>
        <p15:guide id="19" pos="4195" userDrawn="1">
          <p15:clr>
            <a:srgbClr val="F26B43"/>
          </p15:clr>
        </p15:guide>
        <p15:guide id="20" pos="4332" userDrawn="1">
          <p15:clr>
            <a:srgbClr val="F26B43"/>
          </p15:clr>
        </p15:guide>
        <p15:guide id="21" pos="4649" userDrawn="1">
          <p15:clr>
            <a:srgbClr val="F26B43"/>
          </p15:clr>
        </p15:guide>
        <p15:guide id="22" pos="4785" userDrawn="1">
          <p15:clr>
            <a:srgbClr val="F26B43"/>
          </p15:clr>
        </p15:guide>
        <p15:guide id="23" pos="5103" userDrawn="1">
          <p15:clr>
            <a:srgbClr val="F26B43"/>
          </p15:clr>
        </p15:guide>
        <p15:guide id="24" pos="5239" userDrawn="1">
          <p15:clr>
            <a:srgbClr val="F26B43"/>
          </p15:clr>
        </p15:guide>
        <p15:guide id="25" pos="5556" userDrawn="1">
          <p15:clr>
            <a:srgbClr val="F26B43"/>
          </p15:clr>
        </p15:guide>
        <p15:guide id="26" orient="horz" pos="1756" userDrawn="1">
          <p15:clr>
            <a:srgbClr val="F26B43"/>
          </p15:clr>
        </p15:guide>
        <p15:guide id="27" orient="horz" pos="713" userDrawn="1">
          <p15:clr>
            <a:srgbClr val="F26B43"/>
          </p15:clr>
        </p15:guide>
        <p15:guide id="28" orient="horz" pos="259" userDrawn="1">
          <p15:clr>
            <a:srgbClr val="F26B43"/>
          </p15:clr>
        </p15:guide>
        <p15:guide id="29" orient="horz" pos="100" userDrawn="1">
          <p15:clr>
            <a:srgbClr val="F26B43"/>
          </p15:clr>
        </p15:guide>
        <p15:guide id="30" orient="horz" pos="577" userDrawn="1">
          <p15:clr>
            <a:srgbClr val="F26B43"/>
          </p15:clr>
        </p15:guide>
        <p15:guide id="31" orient="horz" pos="2958" userDrawn="1">
          <p15:clr>
            <a:srgbClr val="F26B43"/>
          </p15:clr>
        </p15:guide>
        <p15:guide id="32" orient="horz" pos="309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315792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495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8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762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143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525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906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287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1A2601F-7B2C-920F-420A-2F0898288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/>
              <a:t>Team Low-Code</a:t>
            </a:r>
            <a:endParaRPr lang="en-NL" sz="36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85A356-4B6A-46FA-8C30-AFBBE7D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713" y="2033031"/>
            <a:ext cx="7056436" cy="754620"/>
          </a:xfrm>
          <a:noFill/>
        </p:spPr>
        <p:txBody>
          <a:bodyPr>
            <a:normAutofit/>
          </a:bodyPr>
          <a:lstStyle/>
          <a:p>
            <a:r>
              <a:rPr lang="nl-NL" sz="3600" err="1"/>
              <a:t>Architectural</a:t>
            </a:r>
            <a:r>
              <a:rPr lang="nl-NL" sz="3600"/>
              <a:t> </a:t>
            </a:r>
            <a:r>
              <a:rPr lang="nl-NL" sz="3600" err="1"/>
              <a:t>Katas</a:t>
            </a:r>
            <a:r>
              <a:rPr lang="nl-NL" sz="3600"/>
              <a:t> 2024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832881-51C6-3385-14A7-D6E8AFE1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04" y="2300966"/>
            <a:ext cx="1490771" cy="2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0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ACC5F93-D580-6C29-0FFE-C0A80CBB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28" y="185456"/>
            <a:ext cx="8496300" cy="757238"/>
          </a:xfrm>
        </p:spPr>
        <p:txBody>
          <a:bodyPr/>
          <a:lstStyle/>
          <a:p>
            <a:r>
              <a:rPr lang="en-US" sz="1200">
                <a:solidFill>
                  <a:srgbClr val="1F2328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>
                <a:solidFill>
                  <a:srgbClr val="1F2328"/>
                </a:solidFill>
                <a:latin typeface="Calibri"/>
                <a:ea typeface="Calibri"/>
                <a:cs typeface="Calibri"/>
              </a:rPr>
              <a:t> 24/7 correct simultaneous analysis of patient vital signs</a:t>
            </a:r>
            <a:endParaRPr lang="en-US"/>
          </a:p>
        </p:txBody>
      </p:sp>
      <p:sp>
        <p:nvSpPr>
          <p:cNvPr id="7" name="Ster: 8 punten 6">
            <a:extLst>
              <a:ext uri="{FF2B5EF4-FFF2-40B4-BE49-F238E27FC236}">
                <a16:creationId xmlns:a16="http://schemas.microsoft.com/office/drawing/2014/main" id="{D1185BEF-9104-55B0-6F0F-777E164106E4}"/>
              </a:ext>
            </a:extLst>
          </p:cNvPr>
          <p:cNvSpPr/>
          <p:nvPr/>
        </p:nvSpPr>
        <p:spPr>
          <a:xfrm>
            <a:off x="609011" y="1252188"/>
            <a:ext cx="2163096" cy="1219200"/>
          </a:xfrm>
          <a:prstGeom prst="star8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Availability</a:t>
            </a:r>
            <a:endParaRPr lang="en-NL"/>
          </a:p>
        </p:txBody>
      </p:sp>
      <p:sp>
        <p:nvSpPr>
          <p:cNvPr id="8" name="Ster: 8 punten 7">
            <a:extLst>
              <a:ext uri="{FF2B5EF4-FFF2-40B4-BE49-F238E27FC236}">
                <a16:creationId xmlns:a16="http://schemas.microsoft.com/office/drawing/2014/main" id="{45FCC05F-1B8E-7853-E302-B2E9427A3F56}"/>
              </a:ext>
            </a:extLst>
          </p:cNvPr>
          <p:cNvSpPr/>
          <p:nvPr/>
        </p:nvSpPr>
        <p:spPr>
          <a:xfrm>
            <a:off x="6371893" y="1252188"/>
            <a:ext cx="2163096" cy="1219200"/>
          </a:xfrm>
          <a:prstGeom prst="star8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Concurrency</a:t>
            </a:r>
            <a:endParaRPr lang="en-NL"/>
          </a:p>
        </p:txBody>
      </p:sp>
      <p:sp>
        <p:nvSpPr>
          <p:cNvPr id="9" name="Ster: 8 punten 8">
            <a:extLst>
              <a:ext uri="{FF2B5EF4-FFF2-40B4-BE49-F238E27FC236}">
                <a16:creationId xmlns:a16="http://schemas.microsoft.com/office/drawing/2014/main" id="{0C813589-402F-C189-A411-1965CB5DFD90}"/>
              </a:ext>
            </a:extLst>
          </p:cNvPr>
          <p:cNvSpPr/>
          <p:nvPr/>
        </p:nvSpPr>
        <p:spPr>
          <a:xfrm>
            <a:off x="3490452" y="1252188"/>
            <a:ext cx="2163096" cy="1219200"/>
          </a:xfrm>
          <a:prstGeom prst="star8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integrity</a:t>
            </a:r>
            <a:endParaRPr lang="en-NL"/>
          </a:p>
        </p:txBody>
      </p:sp>
      <p:sp>
        <p:nvSpPr>
          <p:cNvPr id="12" name="Rechthoek: afgeronde hoeken 20">
            <a:extLst>
              <a:ext uri="{FF2B5EF4-FFF2-40B4-BE49-F238E27FC236}">
                <a16:creationId xmlns:a16="http://schemas.microsoft.com/office/drawing/2014/main" id="{B6038F7B-9792-3F6C-D6B0-896E15C3FCCB}"/>
              </a:ext>
            </a:extLst>
          </p:cNvPr>
          <p:cNvSpPr/>
          <p:nvPr/>
        </p:nvSpPr>
        <p:spPr>
          <a:xfrm>
            <a:off x="835872" y="2774651"/>
            <a:ext cx="1709373" cy="437332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100% uptime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D29BFAEF-68D2-3DC0-F1F3-64C56AF9D560}"/>
              </a:ext>
            </a:extLst>
          </p:cNvPr>
          <p:cNvSpPr/>
          <p:nvPr/>
        </p:nvSpPr>
        <p:spPr>
          <a:xfrm>
            <a:off x="1042318" y="302573"/>
            <a:ext cx="652686" cy="50847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2F488052-A3B1-7652-F7C0-B610D6D17694}"/>
              </a:ext>
            </a:extLst>
          </p:cNvPr>
          <p:cNvSpPr/>
          <p:nvPr/>
        </p:nvSpPr>
        <p:spPr>
          <a:xfrm>
            <a:off x="1725982" y="302573"/>
            <a:ext cx="925082" cy="50847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EE615AE4-AB9E-A9B1-BDDD-912589AEFA0D}"/>
              </a:ext>
            </a:extLst>
          </p:cNvPr>
          <p:cNvSpPr/>
          <p:nvPr/>
        </p:nvSpPr>
        <p:spPr>
          <a:xfrm>
            <a:off x="2687384" y="302573"/>
            <a:ext cx="2719698" cy="50847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hoek: afgeronde hoeken 20">
            <a:extLst>
              <a:ext uri="{FF2B5EF4-FFF2-40B4-BE49-F238E27FC236}">
                <a16:creationId xmlns:a16="http://schemas.microsoft.com/office/drawing/2014/main" id="{78A5CD66-9B2A-DADE-8E2A-D0B9236F7A5C}"/>
              </a:ext>
            </a:extLst>
          </p:cNvPr>
          <p:cNvSpPr/>
          <p:nvPr/>
        </p:nvSpPr>
        <p:spPr>
          <a:xfrm>
            <a:off x="3084391" y="2774651"/>
            <a:ext cx="2975217" cy="437332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ea typeface="+mn-lt"/>
                <a:cs typeface="+mn-lt"/>
              </a:rPr>
              <a:t>Data loss = missing potential alerts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6" name="Rechthoek: afgeronde hoeken 20">
            <a:extLst>
              <a:ext uri="{FF2B5EF4-FFF2-40B4-BE49-F238E27FC236}">
                <a16:creationId xmlns:a16="http://schemas.microsoft.com/office/drawing/2014/main" id="{3A822B5A-8532-F4A7-5446-47FCBF0BB656}"/>
              </a:ext>
            </a:extLst>
          </p:cNvPr>
          <p:cNvSpPr/>
          <p:nvPr/>
        </p:nvSpPr>
        <p:spPr>
          <a:xfrm>
            <a:off x="3084390" y="3261584"/>
            <a:ext cx="2975217" cy="437332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ea typeface="+mn-lt"/>
                <a:cs typeface="+mn-lt"/>
              </a:rPr>
              <a:t>Correct data must be analyzed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7" name="Rechthoek: afgeronde hoeken 20">
            <a:extLst>
              <a:ext uri="{FF2B5EF4-FFF2-40B4-BE49-F238E27FC236}">
                <a16:creationId xmlns:a16="http://schemas.microsoft.com/office/drawing/2014/main" id="{E84133F8-9453-0C0C-618D-0A9066514E14}"/>
              </a:ext>
            </a:extLst>
          </p:cNvPr>
          <p:cNvSpPr/>
          <p:nvPr/>
        </p:nvSpPr>
        <p:spPr>
          <a:xfrm>
            <a:off x="6598754" y="2774651"/>
            <a:ext cx="2013816" cy="437332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Time from data to alert</a:t>
            </a:r>
          </a:p>
        </p:txBody>
      </p:sp>
      <p:sp>
        <p:nvSpPr>
          <p:cNvPr id="28" name="Rechthoek: afgeronde hoeken 20">
            <a:extLst>
              <a:ext uri="{FF2B5EF4-FFF2-40B4-BE49-F238E27FC236}">
                <a16:creationId xmlns:a16="http://schemas.microsoft.com/office/drawing/2014/main" id="{59BF6B93-FCA1-4121-5B1B-40F253480E8C}"/>
              </a:ext>
            </a:extLst>
          </p:cNvPr>
          <p:cNvSpPr/>
          <p:nvPr/>
        </p:nvSpPr>
        <p:spPr>
          <a:xfrm>
            <a:off x="6598754" y="3255352"/>
            <a:ext cx="2013816" cy="437332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No waiting queue</a:t>
            </a:r>
            <a:endParaRPr lang="en-US"/>
          </a:p>
        </p:txBody>
      </p:sp>
      <p:sp>
        <p:nvSpPr>
          <p:cNvPr id="29" name="Rechthoek: afgeronde hoeken 20">
            <a:extLst>
              <a:ext uri="{FF2B5EF4-FFF2-40B4-BE49-F238E27FC236}">
                <a16:creationId xmlns:a16="http://schemas.microsoft.com/office/drawing/2014/main" id="{4795B768-AF9D-4665-65AA-A06EFE57C491}"/>
              </a:ext>
            </a:extLst>
          </p:cNvPr>
          <p:cNvSpPr/>
          <p:nvPr/>
        </p:nvSpPr>
        <p:spPr>
          <a:xfrm>
            <a:off x="6598753" y="3736052"/>
            <a:ext cx="2013816" cy="437332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Simultaneous analysis</a:t>
            </a:r>
          </a:p>
        </p:txBody>
      </p:sp>
    </p:spTree>
    <p:extLst>
      <p:ext uri="{BB962C8B-B14F-4D97-AF65-F5344CB8AC3E}">
        <p14:creationId xmlns:p14="http://schemas.microsoft.com/office/powerpoint/2010/main" val="3110436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426C-7339-522A-D649-7A58E60A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(Justification </a:t>
            </a:r>
            <a:r>
              <a:rPr lang="en-US" err="1"/>
              <a:t>tekst</a:t>
            </a:r>
            <a:r>
              <a:rPr lang="en-US"/>
              <a:t> </a:t>
            </a:r>
            <a:r>
              <a:rPr lang="en-US" err="1"/>
              <a:t>gebruiken</a:t>
            </a:r>
            <a:r>
              <a:rPr lang="en-US"/>
              <a:t> om top-3 toe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lichten</a:t>
            </a:r>
            <a:r>
              <a:rPr lang="en-US"/>
              <a:t>)</a:t>
            </a:r>
            <a:endParaRPr lang="en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EFE8BF-1009-2AC1-9814-CF621D06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73" y="915989"/>
            <a:ext cx="3708621" cy="4177785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83D059F-BF9D-C534-AEB1-EDF710D81EAC}"/>
              </a:ext>
            </a:extLst>
          </p:cNvPr>
          <p:cNvSpPr/>
          <p:nvPr/>
        </p:nvSpPr>
        <p:spPr>
          <a:xfrm>
            <a:off x="7320116" y="1381432"/>
            <a:ext cx="1666568" cy="16174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DEZE SLIDE NIET TONEN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480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00BD7-9F18-2F77-457D-304AF33B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</a:t>
            </a:r>
            <a:r>
              <a:rPr lang="en-NL" err="1"/>
              <a:t>omplexity</a:t>
            </a:r>
            <a:endParaRPr lang="en-NL"/>
          </a:p>
        </p:txBody>
      </p:sp>
      <p:sp>
        <p:nvSpPr>
          <p:cNvPr id="3" name="Rechthoek: afgeronde hoeken 10">
            <a:extLst>
              <a:ext uri="{FF2B5EF4-FFF2-40B4-BE49-F238E27FC236}">
                <a16:creationId xmlns:a16="http://schemas.microsoft.com/office/drawing/2014/main" id="{9A8B6E3F-BAE6-552B-6FA7-24665776138E}"/>
              </a:ext>
            </a:extLst>
          </p:cNvPr>
          <p:cNvSpPr/>
          <p:nvPr/>
        </p:nvSpPr>
        <p:spPr>
          <a:xfrm>
            <a:off x="323850" y="2148913"/>
            <a:ext cx="2697480" cy="4800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Concurrency</a:t>
            </a:r>
          </a:p>
        </p:txBody>
      </p:sp>
      <p:sp>
        <p:nvSpPr>
          <p:cNvPr id="5" name="Rechthoek: afgeronde hoeken 11">
            <a:extLst>
              <a:ext uri="{FF2B5EF4-FFF2-40B4-BE49-F238E27FC236}">
                <a16:creationId xmlns:a16="http://schemas.microsoft.com/office/drawing/2014/main" id="{D1809C39-BBB6-52A0-C468-13C89B4FFB98}"/>
              </a:ext>
            </a:extLst>
          </p:cNvPr>
          <p:cNvSpPr/>
          <p:nvPr/>
        </p:nvSpPr>
        <p:spPr>
          <a:xfrm>
            <a:off x="3296276" y="1131888"/>
            <a:ext cx="2697480" cy="4800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Availability</a:t>
            </a:r>
          </a:p>
        </p:txBody>
      </p:sp>
      <p:sp>
        <p:nvSpPr>
          <p:cNvPr id="6" name="Rechthoek: afgeronde hoeken 13">
            <a:extLst>
              <a:ext uri="{FF2B5EF4-FFF2-40B4-BE49-F238E27FC236}">
                <a16:creationId xmlns:a16="http://schemas.microsoft.com/office/drawing/2014/main" id="{7C821555-3F74-4335-BA95-16B58D3EC9C4}"/>
              </a:ext>
            </a:extLst>
          </p:cNvPr>
          <p:cNvSpPr/>
          <p:nvPr/>
        </p:nvSpPr>
        <p:spPr>
          <a:xfrm>
            <a:off x="6122670" y="2148913"/>
            <a:ext cx="2697480" cy="4800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Data integrity</a:t>
            </a:r>
          </a:p>
        </p:txBody>
      </p:sp>
      <p:sp>
        <p:nvSpPr>
          <p:cNvPr id="7" name="Rechthoek: afgeronde hoeken 20">
            <a:extLst>
              <a:ext uri="{FF2B5EF4-FFF2-40B4-BE49-F238E27FC236}">
                <a16:creationId xmlns:a16="http://schemas.microsoft.com/office/drawing/2014/main" id="{90721BC8-15D0-0870-6F7A-15C189EBCB40}"/>
              </a:ext>
            </a:extLst>
          </p:cNvPr>
          <p:cNvSpPr/>
          <p:nvPr/>
        </p:nvSpPr>
        <p:spPr>
          <a:xfrm>
            <a:off x="3296276" y="4215765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Evolvability</a:t>
            </a:r>
          </a:p>
        </p:txBody>
      </p:sp>
      <p:sp>
        <p:nvSpPr>
          <p:cNvPr id="8" name="Rechthoek: afgeronde hoeken 20">
            <a:extLst>
              <a:ext uri="{FF2B5EF4-FFF2-40B4-BE49-F238E27FC236}">
                <a16:creationId xmlns:a16="http://schemas.microsoft.com/office/drawing/2014/main" id="{A59D188E-D444-786A-65C9-487A976CF5F7}"/>
              </a:ext>
            </a:extLst>
          </p:cNvPr>
          <p:cNvSpPr/>
          <p:nvPr/>
        </p:nvSpPr>
        <p:spPr>
          <a:xfrm>
            <a:off x="323850" y="3275166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Fault-tolerance</a:t>
            </a:r>
          </a:p>
        </p:txBody>
      </p:sp>
      <p:sp>
        <p:nvSpPr>
          <p:cNvPr id="11" name="Rechthoek: afgeronde hoeken 20">
            <a:extLst>
              <a:ext uri="{FF2B5EF4-FFF2-40B4-BE49-F238E27FC236}">
                <a16:creationId xmlns:a16="http://schemas.microsoft.com/office/drawing/2014/main" id="{5C23A873-AF4E-7A47-6D6F-A5728A5C575A}"/>
              </a:ext>
            </a:extLst>
          </p:cNvPr>
          <p:cNvSpPr/>
          <p:nvPr/>
        </p:nvSpPr>
        <p:spPr>
          <a:xfrm>
            <a:off x="6193009" y="3275166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Performance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4ABA12-9C3F-FE4F-ADEE-BB3B0E4D1AE9}"/>
              </a:ext>
            </a:extLst>
          </p:cNvPr>
          <p:cNvSpPr/>
          <p:nvPr/>
        </p:nvSpPr>
        <p:spPr>
          <a:xfrm>
            <a:off x="3557016" y="1913252"/>
            <a:ext cx="2029968" cy="20299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/>
              <a:t>Software</a:t>
            </a:r>
            <a:r>
              <a:rPr lang="en-NL"/>
              <a:t> architecture</a:t>
            </a:r>
          </a:p>
          <a:p>
            <a:pPr algn="ctr"/>
            <a:r>
              <a:rPr lang="en-NL"/>
              <a:t>style?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2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00BD7-9F18-2F77-457D-304AF33B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</a:t>
            </a:r>
            <a:r>
              <a:rPr lang="en-NL"/>
              <a:t>Complexity</a:t>
            </a:r>
          </a:p>
        </p:txBody>
      </p:sp>
      <p:sp>
        <p:nvSpPr>
          <p:cNvPr id="3" name="Rechthoek: afgeronde hoeken 10">
            <a:extLst>
              <a:ext uri="{FF2B5EF4-FFF2-40B4-BE49-F238E27FC236}">
                <a16:creationId xmlns:a16="http://schemas.microsoft.com/office/drawing/2014/main" id="{9A8B6E3F-BAE6-552B-6FA7-24665776138E}"/>
              </a:ext>
            </a:extLst>
          </p:cNvPr>
          <p:cNvSpPr/>
          <p:nvPr/>
        </p:nvSpPr>
        <p:spPr>
          <a:xfrm>
            <a:off x="323850" y="2148913"/>
            <a:ext cx="2697480" cy="4800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24/7 availability</a:t>
            </a:r>
          </a:p>
        </p:txBody>
      </p:sp>
      <p:sp>
        <p:nvSpPr>
          <p:cNvPr id="5" name="Rechthoek: afgeronde hoeken 11">
            <a:extLst>
              <a:ext uri="{FF2B5EF4-FFF2-40B4-BE49-F238E27FC236}">
                <a16:creationId xmlns:a16="http://schemas.microsoft.com/office/drawing/2014/main" id="{D1809C39-BBB6-52A0-C468-13C89B4FFB98}"/>
              </a:ext>
            </a:extLst>
          </p:cNvPr>
          <p:cNvSpPr/>
          <p:nvPr/>
        </p:nvSpPr>
        <p:spPr>
          <a:xfrm>
            <a:off x="3296276" y="1131888"/>
            <a:ext cx="2697480" cy="4800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On-Premise</a:t>
            </a:r>
          </a:p>
        </p:txBody>
      </p:sp>
      <p:sp>
        <p:nvSpPr>
          <p:cNvPr id="6" name="Rechthoek: afgeronde hoeken 13">
            <a:extLst>
              <a:ext uri="{FF2B5EF4-FFF2-40B4-BE49-F238E27FC236}">
                <a16:creationId xmlns:a16="http://schemas.microsoft.com/office/drawing/2014/main" id="{7C821555-3F74-4335-BA95-16B58D3EC9C4}"/>
              </a:ext>
            </a:extLst>
          </p:cNvPr>
          <p:cNvSpPr/>
          <p:nvPr/>
        </p:nvSpPr>
        <p:spPr>
          <a:xfrm>
            <a:off x="6122670" y="2148913"/>
            <a:ext cx="2697480" cy="4800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Futureproof</a:t>
            </a:r>
          </a:p>
        </p:txBody>
      </p:sp>
      <p:sp>
        <p:nvSpPr>
          <p:cNvPr id="7" name="Rechthoek: afgeronde hoeken 20">
            <a:extLst>
              <a:ext uri="{FF2B5EF4-FFF2-40B4-BE49-F238E27FC236}">
                <a16:creationId xmlns:a16="http://schemas.microsoft.com/office/drawing/2014/main" id="{90721BC8-15D0-0870-6F7A-15C189EBCB40}"/>
              </a:ext>
            </a:extLst>
          </p:cNvPr>
          <p:cNvSpPr/>
          <p:nvPr/>
        </p:nvSpPr>
        <p:spPr>
          <a:xfrm>
            <a:off x="3242945" y="4215765"/>
            <a:ext cx="2697480" cy="48006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No single point of </a:t>
            </a:r>
            <a:r>
              <a:rPr lang="en-NL" sz="1400" b="1" err="1"/>
              <a:t>faillure</a:t>
            </a:r>
            <a:endParaRPr lang="en-NL" sz="1400" b="1"/>
          </a:p>
        </p:txBody>
      </p:sp>
      <p:sp>
        <p:nvSpPr>
          <p:cNvPr id="8" name="Rechthoek: afgeronde hoeken 20">
            <a:extLst>
              <a:ext uri="{FF2B5EF4-FFF2-40B4-BE49-F238E27FC236}">
                <a16:creationId xmlns:a16="http://schemas.microsoft.com/office/drawing/2014/main" id="{A59D188E-D444-786A-65C9-487A976CF5F7}"/>
              </a:ext>
            </a:extLst>
          </p:cNvPr>
          <p:cNvSpPr/>
          <p:nvPr/>
        </p:nvSpPr>
        <p:spPr>
          <a:xfrm>
            <a:off x="323850" y="3275166"/>
            <a:ext cx="2697480" cy="48006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Easy to install</a:t>
            </a:r>
          </a:p>
        </p:txBody>
      </p:sp>
      <p:sp>
        <p:nvSpPr>
          <p:cNvPr id="11" name="Rechthoek: afgeronde hoeken 20">
            <a:extLst>
              <a:ext uri="{FF2B5EF4-FFF2-40B4-BE49-F238E27FC236}">
                <a16:creationId xmlns:a16="http://schemas.microsoft.com/office/drawing/2014/main" id="{5C23A873-AF4E-7A47-6D6F-A5728A5C575A}"/>
              </a:ext>
            </a:extLst>
          </p:cNvPr>
          <p:cNvSpPr/>
          <p:nvPr/>
        </p:nvSpPr>
        <p:spPr>
          <a:xfrm>
            <a:off x="6193009" y="3275166"/>
            <a:ext cx="2697480" cy="48006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Rolling upgrades</a:t>
            </a:r>
            <a:endParaRPr lang="en-NL" sz="1400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4ABA12-9C3F-FE4F-ADEE-BB3B0E4D1AE9}"/>
              </a:ext>
            </a:extLst>
          </p:cNvPr>
          <p:cNvSpPr/>
          <p:nvPr/>
        </p:nvSpPr>
        <p:spPr>
          <a:xfrm>
            <a:off x="3557016" y="1913252"/>
            <a:ext cx="2029968" cy="202996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/>
              <a:t>Hardware</a:t>
            </a:r>
            <a:r>
              <a:rPr lang="en-NL"/>
              <a:t> architecture</a:t>
            </a:r>
          </a:p>
          <a:p>
            <a:pPr algn="ctr"/>
            <a:r>
              <a:rPr lang="en-NL"/>
              <a:t>style?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5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AA2CA-B7E8-756E-870C-AF2276E54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D9DD339-CB34-A136-A6D7-ED5AF407F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Jeroen</a:t>
            </a:r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AC2718-AE9B-0356-5DC4-58DA4E183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Architectural Design Decisions</a:t>
            </a:r>
            <a:br>
              <a:rPr lang="nl-NL"/>
            </a:b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0535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hoeken 10">
            <a:extLst>
              <a:ext uri="{FF2B5EF4-FFF2-40B4-BE49-F238E27FC236}">
                <a16:creationId xmlns:a16="http://schemas.microsoft.com/office/drawing/2014/main" id="{FA22856A-35FC-6637-FD7B-41FF691FFA3C}"/>
              </a:ext>
            </a:extLst>
          </p:cNvPr>
          <p:cNvSpPr/>
          <p:nvPr/>
        </p:nvSpPr>
        <p:spPr>
          <a:xfrm>
            <a:off x="323850" y="2148913"/>
            <a:ext cx="2697480" cy="4800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Concurrency</a:t>
            </a:r>
          </a:p>
        </p:txBody>
      </p:sp>
      <p:sp>
        <p:nvSpPr>
          <p:cNvPr id="6" name="Rechthoek: afgeronde hoeken 11">
            <a:extLst>
              <a:ext uri="{FF2B5EF4-FFF2-40B4-BE49-F238E27FC236}">
                <a16:creationId xmlns:a16="http://schemas.microsoft.com/office/drawing/2014/main" id="{D09C9C7D-3742-CE6F-C1A3-6428F2702B95}"/>
              </a:ext>
            </a:extLst>
          </p:cNvPr>
          <p:cNvSpPr/>
          <p:nvPr/>
        </p:nvSpPr>
        <p:spPr>
          <a:xfrm>
            <a:off x="3296276" y="1131888"/>
            <a:ext cx="2697480" cy="4800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Availability</a:t>
            </a:r>
          </a:p>
        </p:txBody>
      </p:sp>
      <p:sp>
        <p:nvSpPr>
          <p:cNvPr id="7" name="Rechthoek: afgeronde hoeken 13">
            <a:extLst>
              <a:ext uri="{FF2B5EF4-FFF2-40B4-BE49-F238E27FC236}">
                <a16:creationId xmlns:a16="http://schemas.microsoft.com/office/drawing/2014/main" id="{1017DC1B-C1FC-47B2-DF82-C24B7286E7AD}"/>
              </a:ext>
            </a:extLst>
          </p:cNvPr>
          <p:cNvSpPr/>
          <p:nvPr/>
        </p:nvSpPr>
        <p:spPr>
          <a:xfrm>
            <a:off x="6122670" y="2148913"/>
            <a:ext cx="2697480" cy="4800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Data integrity</a:t>
            </a:r>
          </a:p>
        </p:txBody>
      </p:sp>
      <p:sp>
        <p:nvSpPr>
          <p:cNvPr id="8" name="Rechthoek: afgeronde hoeken 20">
            <a:extLst>
              <a:ext uri="{FF2B5EF4-FFF2-40B4-BE49-F238E27FC236}">
                <a16:creationId xmlns:a16="http://schemas.microsoft.com/office/drawing/2014/main" id="{CD75769E-1C03-1760-B519-7F94416ECA68}"/>
              </a:ext>
            </a:extLst>
          </p:cNvPr>
          <p:cNvSpPr/>
          <p:nvPr/>
        </p:nvSpPr>
        <p:spPr>
          <a:xfrm>
            <a:off x="3296276" y="4215765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Evolvability</a:t>
            </a:r>
          </a:p>
        </p:txBody>
      </p:sp>
      <p:sp>
        <p:nvSpPr>
          <p:cNvPr id="9" name="Rechthoek: afgeronde hoeken 20">
            <a:extLst>
              <a:ext uri="{FF2B5EF4-FFF2-40B4-BE49-F238E27FC236}">
                <a16:creationId xmlns:a16="http://schemas.microsoft.com/office/drawing/2014/main" id="{02144654-A19D-6507-FC0D-766DD70B5E46}"/>
              </a:ext>
            </a:extLst>
          </p:cNvPr>
          <p:cNvSpPr/>
          <p:nvPr/>
        </p:nvSpPr>
        <p:spPr>
          <a:xfrm>
            <a:off x="323850" y="3275166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Fault-tolerance</a:t>
            </a:r>
          </a:p>
        </p:txBody>
      </p:sp>
      <p:sp>
        <p:nvSpPr>
          <p:cNvPr id="10" name="Rechthoek: afgeronde hoeken 20">
            <a:extLst>
              <a:ext uri="{FF2B5EF4-FFF2-40B4-BE49-F238E27FC236}">
                <a16:creationId xmlns:a16="http://schemas.microsoft.com/office/drawing/2014/main" id="{2CC459F8-F9EA-9582-ECB2-75E251C744F4}"/>
              </a:ext>
            </a:extLst>
          </p:cNvPr>
          <p:cNvSpPr/>
          <p:nvPr/>
        </p:nvSpPr>
        <p:spPr>
          <a:xfrm>
            <a:off x="6193009" y="3275166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b="1"/>
              <a:t>Performance</a:t>
            </a: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5A4AB5D3-3A9C-7BE6-4E46-45106567F323}"/>
              </a:ext>
            </a:extLst>
          </p:cNvPr>
          <p:cNvSpPr/>
          <p:nvPr/>
        </p:nvSpPr>
        <p:spPr>
          <a:xfrm>
            <a:off x="3557016" y="1913252"/>
            <a:ext cx="2029968" cy="20299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/>
              <a:t>Software</a:t>
            </a:r>
            <a:r>
              <a:rPr lang="en-NL"/>
              <a:t> architecture</a:t>
            </a:r>
          </a:p>
          <a:p>
            <a:pPr algn="ctr"/>
            <a:r>
              <a:rPr lang="en-NL"/>
              <a:t>style?</a:t>
            </a:r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A83C85B-1F83-6584-C1CA-CA8C85F2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8751"/>
            <a:ext cx="8496300" cy="757238"/>
          </a:xfrm>
        </p:spPr>
        <p:txBody>
          <a:bodyPr/>
          <a:lstStyle/>
          <a:p>
            <a:r>
              <a:rPr lang="en-US"/>
              <a:t>Software C</a:t>
            </a:r>
            <a:r>
              <a:rPr lang="en-NL" err="1"/>
              <a:t>omplexity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2205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FC48C-CED2-6CA9-2269-5D84B412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832509-466D-CEED-1A84-C3FC698D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ADR-0000 Event-driven software architecture</a:t>
            </a:r>
            <a:endParaRPr lang="en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888CBDE-2F3C-196F-66CE-9B92E9DC2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" t="24790" r="10182" b="6863"/>
          <a:stretch/>
        </p:blipFill>
        <p:spPr>
          <a:xfrm>
            <a:off x="262070" y="915989"/>
            <a:ext cx="8380484" cy="3695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46B86C-D481-E80F-0245-901BE9F1F6AD}"/>
              </a:ext>
            </a:extLst>
          </p:cNvPr>
          <p:cNvSpPr txBox="1"/>
          <p:nvPr/>
        </p:nvSpPr>
        <p:spPr>
          <a:xfrm>
            <a:off x="1120005" y="2883877"/>
            <a:ext cx="1049666" cy="25391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l-NL" sz="1050" err="1"/>
              <a:t>Evolvability</a:t>
            </a:r>
            <a:endParaRPr lang="nl-NL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CFBCA-C7F2-57C5-4C8F-B5C2146F6B50}"/>
              </a:ext>
            </a:extLst>
          </p:cNvPr>
          <p:cNvSpPr txBox="1"/>
          <p:nvPr/>
        </p:nvSpPr>
        <p:spPr>
          <a:xfrm>
            <a:off x="1120005" y="3095794"/>
            <a:ext cx="1049666" cy="25391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l-NL" sz="1050" err="1"/>
              <a:t>Fault-tolerance</a:t>
            </a:r>
            <a:endParaRPr lang="nl-NL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5A92F-564B-F9B8-AA24-BA7B612F4217}"/>
              </a:ext>
            </a:extLst>
          </p:cNvPr>
          <p:cNvSpPr txBox="1"/>
          <p:nvPr/>
        </p:nvSpPr>
        <p:spPr>
          <a:xfrm>
            <a:off x="1120005" y="3641644"/>
            <a:ext cx="1049666" cy="25391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l-NL" sz="1050"/>
              <a:t>Performance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201A5F-3600-D797-70BA-BF2584943587}"/>
              </a:ext>
            </a:extLst>
          </p:cNvPr>
          <p:cNvSpPr/>
          <p:nvPr/>
        </p:nvSpPr>
        <p:spPr>
          <a:xfrm>
            <a:off x="4528715" y="3641644"/>
            <a:ext cx="817008" cy="253916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BDB235-300B-7412-C57D-8B9FFD103358}"/>
              </a:ext>
            </a:extLst>
          </p:cNvPr>
          <p:cNvSpPr/>
          <p:nvPr/>
        </p:nvSpPr>
        <p:spPr>
          <a:xfrm>
            <a:off x="7863421" y="2918088"/>
            <a:ext cx="734103" cy="355412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CCE3E8-25BA-7ACB-E163-638A5AA75651}"/>
              </a:ext>
            </a:extLst>
          </p:cNvPr>
          <p:cNvSpPr/>
          <p:nvPr/>
        </p:nvSpPr>
        <p:spPr>
          <a:xfrm>
            <a:off x="7031082" y="2918088"/>
            <a:ext cx="787309" cy="35541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602EEF-2D9D-6E4E-0FEB-496EC20919B9}"/>
              </a:ext>
            </a:extLst>
          </p:cNvPr>
          <p:cNvSpPr/>
          <p:nvPr/>
        </p:nvSpPr>
        <p:spPr>
          <a:xfrm>
            <a:off x="7008566" y="3653367"/>
            <a:ext cx="832339" cy="24219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68437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CA5A-273A-5107-57FA-767C531A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(ADR-0001)</a:t>
            </a:r>
            <a:br>
              <a:rPr lang="nl-NL"/>
            </a:br>
            <a:r>
              <a:rPr lang="nl-NL"/>
              <a:t>Event-</a:t>
            </a:r>
            <a:r>
              <a:rPr lang="nl-NL" err="1"/>
              <a:t>driven</a:t>
            </a:r>
            <a:r>
              <a:rPr lang="nl-NL"/>
              <a:t> </a:t>
            </a:r>
            <a:r>
              <a:rPr lang="nl-NL" err="1"/>
              <a:t>architecture</a:t>
            </a:r>
            <a:r>
              <a:rPr lang="nl-NL"/>
              <a:t> </a:t>
            </a:r>
            <a:r>
              <a:rPr lang="nl-NL" err="1"/>
              <a:t>will</a:t>
            </a:r>
            <a:r>
              <a:rPr lang="nl-NL"/>
              <a:t> </a:t>
            </a:r>
            <a:r>
              <a:rPr lang="nl-NL" err="1"/>
              <a:t>not</a:t>
            </a:r>
            <a:r>
              <a:rPr lang="nl-NL"/>
              <a:t> </a:t>
            </a:r>
            <a:r>
              <a:rPr lang="nl-NL" err="1"/>
              <a:t>tick</a:t>
            </a:r>
            <a:r>
              <a:rPr lang="nl-NL"/>
              <a:t> </a:t>
            </a:r>
            <a:r>
              <a:rPr lang="nl-NL" err="1"/>
              <a:t>all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boxes</a:t>
            </a:r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FD8D0-6F9B-D7D3-95B7-C132D6CE388A}"/>
              </a:ext>
            </a:extLst>
          </p:cNvPr>
          <p:cNvSpPr txBox="1"/>
          <p:nvPr/>
        </p:nvSpPr>
        <p:spPr>
          <a:xfrm>
            <a:off x="323850" y="1051256"/>
            <a:ext cx="59841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>
                <a:solidFill>
                  <a:schemeClr val="accent3"/>
                </a:solidFill>
              </a:rPr>
              <a:t>Non-</a:t>
            </a:r>
            <a:r>
              <a:rPr lang="nl-NL" sz="1400" err="1">
                <a:solidFill>
                  <a:schemeClr val="accent3"/>
                </a:solidFill>
              </a:rPr>
              <a:t>functional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requirements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for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MonitorMe</a:t>
            </a:r>
            <a:r>
              <a:rPr lang="nl-NL" sz="1400">
                <a:solidFill>
                  <a:schemeClr val="accent3"/>
                </a:solidFill>
              </a:rPr>
              <a:t> are:</a:t>
            </a:r>
          </a:p>
          <a:p>
            <a:endParaRPr lang="nl-NL" sz="1400">
              <a:solidFill>
                <a:schemeClr val="accent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3"/>
                </a:solidFill>
              </a:rPr>
              <a:t>24/7 availability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3"/>
                </a:solidFill>
              </a:rPr>
              <a:t>Means no single point of </a:t>
            </a:r>
            <a:r>
              <a:rPr lang="nl-NL" sz="1400" err="1">
                <a:solidFill>
                  <a:schemeClr val="accent3"/>
                </a:solidFill>
              </a:rPr>
              <a:t>failures</a:t>
            </a:r>
            <a:endParaRPr lang="nl-NL" sz="1400">
              <a:solidFill>
                <a:schemeClr val="accent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3"/>
                </a:solidFill>
              </a:rPr>
              <a:t>Has </a:t>
            </a:r>
            <a:r>
              <a:rPr lang="nl-NL" sz="1400" err="1">
                <a:solidFill>
                  <a:schemeClr val="accent3"/>
                </a:solidFill>
              </a:rPr>
              <a:t>to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be</a:t>
            </a:r>
            <a:r>
              <a:rPr lang="nl-NL" sz="1400">
                <a:solidFill>
                  <a:schemeClr val="accent3"/>
                </a:solidFill>
              </a:rPr>
              <a:t> on-</a:t>
            </a:r>
            <a:r>
              <a:rPr lang="nl-NL" sz="1400" err="1">
                <a:solidFill>
                  <a:schemeClr val="accent3"/>
                </a:solidFill>
              </a:rPr>
              <a:t>premise</a:t>
            </a:r>
            <a:r>
              <a:rPr lang="nl-NL" sz="1400">
                <a:solidFill>
                  <a:schemeClr val="accent3"/>
                </a:solidFill>
              </a:rPr>
              <a:t>; </a:t>
            </a:r>
            <a:r>
              <a:rPr lang="nl-NL" sz="1400" err="1">
                <a:solidFill>
                  <a:schemeClr val="accent3"/>
                </a:solidFill>
              </a:rPr>
              <a:t>Preferably</a:t>
            </a:r>
            <a:r>
              <a:rPr lang="nl-NL" sz="1400">
                <a:solidFill>
                  <a:schemeClr val="accent3"/>
                </a:solidFill>
              </a:rPr>
              <a:t> customer </a:t>
            </a:r>
            <a:r>
              <a:rPr lang="nl-NL" sz="1400" err="1">
                <a:solidFill>
                  <a:schemeClr val="accent3"/>
                </a:solidFill>
              </a:rPr>
              <a:t>can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replace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faulty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appliances</a:t>
            </a:r>
            <a:endParaRPr lang="nl-NL" sz="1400">
              <a:solidFill>
                <a:schemeClr val="accent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err="1">
                <a:solidFill>
                  <a:schemeClr val="accent3"/>
                </a:solidFill>
              </a:rPr>
              <a:t>Meaning</a:t>
            </a:r>
            <a:r>
              <a:rPr lang="nl-NL" sz="1400">
                <a:solidFill>
                  <a:schemeClr val="accent3"/>
                </a:solidFill>
              </a:rPr>
              <a:t> easy </a:t>
            </a:r>
            <a:r>
              <a:rPr lang="nl-NL" sz="1400" err="1">
                <a:solidFill>
                  <a:schemeClr val="accent3"/>
                </a:solidFill>
              </a:rPr>
              <a:t>to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install</a:t>
            </a:r>
            <a:r>
              <a:rPr lang="nl-NL" sz="1400">
                <a:solidFill>
                  <a:schemeClr val="accent3"/>
                </a:solidFill>
              </a:rPr>
              <a:t>, support rolling upgrades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err="1">
                <a:solidFill>
                  <a:schemeClr val="accent3"/>
                </a:solidFill>
              </a:rPr>
              <a:t>Futureproof</a:t>
            </a:r>
            <a:r>
              <a:rPr lang="nl-NL" sz="1400">
                <a:solidFill>
                  <a:schemeClr val="accent3"/>
                </a:solidFill>
              </a:rPr>
              <a:t>; </a:t>
            </a:r>
            <a:r>
              <a:rPr lang="nl-NL" sz="1400" err="1">
                <a:solidFill>
                  <a:schemeClr val="accent3"/>
                </a:solidFill>
              </a:rPr>
              <a:t>scalable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to</a:t>
            </a:r>
            <a:r>
              <a:rPr lang="nl-NL" sz="1400">
                <a:solidFill>
                  <a:schemeClr val="accent3"/>
                </a:solidFill>
              </a:rPr>
              <a:t> support </a:t>
            </a:r>
            <a:r>
              <a:rPr lang="nl-NL" sz="1400" err="1">
                <a:solidFill>
                  <a:schemeClr val="accent3"/>
                </a:solidFill>
              </a:rPr>
              <a:t>additional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vital</a:t>
            </a:r>
            <a:r>
              <a:rPr lang="nl-NL" sz="1400">
                <a:solidFill>
                  <a:schemeClr val="accent3"/>
                </a:solidFill>
              </a:rPr>
              <a:t> </a:t>
            </a:r>
            <a:r>
              <a:rPr lang="nl-NL" sz="1400" err="1">
                <a:solidFill>
                  <a:schemeClr val="accent3"/>
                </a:solidFill>
              </a:rPr>
              <a:t>signs</a:t>
            </a:r>
            <a:endParaRPr lang="nl-NL" sz="1400">
              <a:solidFill>
                <a:schemeClr val="accent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AE82B-7769-BDBF-A5F2-D9317409D686}"/>
              </a:ext>
            </a:extLst>
          </p:cNvPr>
          <p:cNvSpPr txBox="1"/>
          <p:nvPr/>
        </p:nvSpPr>
        <p:spPr>
          <a:xfrm>
            <a:off x="2208448" y="2891868"/>
            <a:ext cx="59841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err="1">
                <a:solidFill>
                  <a:schemeClr val="accent3"/>
                </a:solidFill>
              </a:rPr>
              <a:t>Considered</a:t>
            </a:r>
            <a:r>
              <a:rPr lang="nl-NL" sz="1400">
                <a:solidFill>
                  <a:schemeClr val="accent3"/>
                </a:solidFill>
              </a:rPr>
              <a:t> options:</a:t>
            </a:r>
          </a:p>
          <a:p>
            <a:endParaRPr lang="nl-NL" sz="1400">
              <a:solidFill>
                <a:schemeClr val="accent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err="1">
                <a:solidFill>
                  <a:schemeClr val="accent3"/>
                </a:solidFill>
              </a:rPr>
              <a:t>Centralized</a:t>
            </a:r>
            <a:r>
              <a:rPr lang="nl-NL" sz="1400">
                <a:solidFill>
                  <a:schemeClr val="accent3"/>
                </a:solidFill>
              </a:rPr>
              <a:t>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3"/>
                </a:solidFill>
              </a:rPr>
              <a:t>Microservices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accent3"/>
                </a:solidFill>
              </a:rPr>
              <a:t>Distributed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1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71EE-294B-01E8-EC05-6AB62CE8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8751"/>
            <a:ext cx="8496300" cy="757238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b="0" i="0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outcome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3732E-18F0-3753-1B22-16DBC8D79836}"/>
              </a:ext>
            </a:extLst>
          </p:cNvPr>
          <p:cNvSpPr txBox="1"/>
          <p:nvPr/>
        </p:nvSpPr>
        <p:spPr>
          <a:xfrm>
            <a:off x="323850" y="1131888"/>
            <a:ext cx="4140200" cy="3563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1400">
                <a:solidFill>
                  <a:schemeClr val="accent3"/>
                </a:solidFill>
                <a:latin typeface="+mj-lt"/>
                <a:cs typeface="Calibri" panose="020F0502020204030204" pitchFamily="34" charset="0"/>
              </a:rPr>
              <a:t>Chosen option “Distributed system”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endParaRPr lang="en-US" sz="1400">
              <a:solidFill>
                <a:schemeClr val="accent3"/>
              </a:solidFill>
              <a:latin typeface="+mj-lt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sz="1400">
                <a:solidFill>
                  <a:schemeClr val="accent3"/>
                </a:solidFill>
                <a:latin typeface="+mj-lt"/>
                <a:cs typeface="Calibri" panose="020F0502020204030204" pitchFamily="34" charset="0"/>
              </a:rPr>
              <a:t>Why? It enables all non-functional requirements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endParaRPr lang="en-US" sz="1400">
              <a:solidFill>
                <a:schemeClr val="accent3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1400">
                <a:solidFill>
                  <a:schemeClr val="accent3"/>
                </a:solidFill>
                <a:latin typeface="+mj-lt"/>
                <a:cs typeface="Calibri" panose="020F0502020204030204" pitchFamily="34" charset="0"/>
              </a:rPr>
              <a:t>Centralized system lacks fault-tolerance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1400">
                <a:solidFill>
                  <a:schemeClr val="accent3"/>
                </a:solidFill>
                <a:latin typeface="+mj-lt"/>
                <a:cs typeface="Calibri" panose="020F0502020204030204" pitchFamily="34" charset="0"/>
              </a:rPr>
              <a:t>Microservices requires a more complex architecture to support. Which would be preferable in a cloud environment, but not on-premise</a:t>
            </a:r>
          </a:p>
        </p:txBody>
      </p:sp>
      <p:pic>
        <p:nvPicPr>
          <p:cNvPr id="4" name="Afbeelding 1">
            <a:extLst>
              <a:ext uri="{FF2B5EF4-FFF2-40B4-BE49-F238E27FC236}">
                <a16:creationId xmlns:a16="http://schemas.microsoft.com/office/drawing/2014/main" id="{477AD876-C530-A1F9-EBA9-88326B40F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4" t="4396" r="10537" b="10633"/>
          <a:stretch/>
        </p:blipFill>
        <p:spPr>
          <a:xfrm>
            <a:off x="4676926" y="1712787"/>
            <a:ext cx="4140200" cy="2402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50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4B2FB-CECC-52C5-C97C-AECCAEEB4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5BCD605-927C-01EA-3667-589DE9FD4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Shahin</a:t>
            </a:r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866DAC-8E3F-62FF-D8E2-499EA3710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MonitorMe</a:t>
            </a:r>
            <a:r>
              <a:rPr lang="en-US"/>
              <a:t> Solution</a:t>
            </a:r>
            <a:br>
              <a:rPr lang="nl-NL"/>
            </a:b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982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A25F3-6DB5-05D7-4CCD-50A6DA31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overdekt, tekst, muur, meubels&#10;&#10;Automatisch gegenereerde beschrijving">
            <a:extLst>
              <a:ext uri="{FF2B5EF4-FFF2-40B4-BE49-F238E27FC236}">
                <a16:creationId xmlns:a16="http://schemas.microsoft.com/office/drawing/2014/main" id="{3D259A35-50F5-3661-01AB-D03B43557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7" t="14978"/>
          <a:stretch/>
        </p:blipFill>
        <p:spPr>
          <a:xfrm>
            <a:off x="827088" y="231775"/>
            <a:ext cx="7381589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676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CFF4C1-27AF-2B37-7801-435B1EE8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MonitorMe</a:t>
            </a:r>
            <a:r>
              <a:rPr lang="en-US"/>
              <a:t> Solution</a:t>
            </a:r>
            <a:r>
              <a:rPr lang="en-NL"/>
              <a:t> – Level 1</a:t>
            </a:r>
          </a:p>
        </p:txBody>
      </p:sp>
      <p:pic>
        <p:nvPicPr>
          <p:cNvPr id="9" name="Picture 8" descr="A diagram of a medical application&#10;&#10;Description automatically generated">
            <a:extLst>
              <a:ext uri="{FF2B5EF4-FFF2-40B4-BE49-F238E27FC236}">
                <a16:creationId xmlns:a16="http://schemas.microsoft.com/office/drawing/2014/main" id="{81C1B0AA-105B-3B68-71A1-F55B501F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951" y="830297"/>
            <a:ext cx="4051610" cy="40726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020EA-0C9E-CDD3-8DEF-E72118028091}"/>
              </a:ext>
            </a:extLst>
          </p:cNvPr>
          <p:cNvCxnSpPr>
            <a:cxnSpLocks/>
          </p:cNvCxnSpPr>
          <p:nvPr/>
        </p:nvCxnSpPr>
        <p:spPr>
          <a:xfrm>
            <a:off x="3604477" y="2237213"/>
            <a:ext cx="475786" cy="33453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2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14C67-ADCB-62C1-E874-80C53330B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F8679B3-4B28-27F6-437E-B841D070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MonitorMe</a:t>
            </a:r>
            <a:r>
              <a:rPr lang="en-US"/>
              <a:t> Solution</a:t>
            </a:r>
            <a:r>
              <a:rPr lang="en-NL"/>
              <a:t> – Level 1</a:t>
            </a: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CCBE7A2-0FCC-E395-C06B-8D1179E49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361" y="667160"/>
            <a:ext cx="5133278" cy="433989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C21876-39AF-8497-AA10-B1E2CA3B7220}"/>
              </a:ext>
            </a:extLst>
          </p:cNvPr>
          <p:cNvCxnSpPr>
            <a:cxnSpLocks/>
          </p:cNvCxnSpPr>
          <p:nvPr/>
        </p:nvCxnSpPr>
        <p:spPr>
          <a:xfrm>
            <a:off x="2785327" y="2067932"/>
            <a:ext cx="475786" cy="33453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4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27076-5783-DB3A-5396-BFDD20A9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MonitorMe</a:t>
            </a:r>
            <a:r>
              <a:rPr lang="en-US"/>
              <a:t> Solution</a:t>
            </a:r>
            <a:r>
              <a:rPr lang="en-NL"/>
              <a:t> – </a:t>
            </a:r>
            <a:r>
              <a:rPr lang="en-US"/>
              <a:t>Level 2 Analyzer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4092-4E74-0275-9C1E-CD638B29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2683" y="854999"/>
            <a:ext cx="5887843" cy="40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8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9EF72-E2D0-A01E-3548-C088D2CF8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33D57-7501-DEAC-3DBC-17DE98F7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Wrap-up </a:t>
            </a:r>
            <a:r>
              <a:rPr lang="en-US" err="1"/>
              <a:t>MonitorMe</a:t>
            </a:r>
            <a:endParaRPr lang="en-NL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87F0EEF6-5AFE-DD1E-79B0-097BE399611F}"/>
              </a:ext>
            </a:extLst>
          </p:cNvPr>
          <p:cNvSpPr/>
          <p:nvPr/>
        </p:nvSpPr>
        <p:spPr>
          <a:xfrm>
            <a:off x="323850" y="921284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READ DATA VITAL SIGN </a:t>
            </a:r>
            <a:br>
              <a:rPr lang="en-US" sz="1400" b="1"/>
            </a:br>
            <a:r>
              <a:rPr lang="en-US" sz="1400" b="1"/>
              <a:t>INPUT SOURCES</a:t>
            </a:r>
            <a:endParaRPr lang="en-NL" sz="1400" b="1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4A15407-8C79-8860-082F-05A40E6D9E44}"/>
              </a:ext>
            </a:extLst>
          </p:cNvPr>
          <p:cNvSpPr/>
          <p:nvPr/>
        </p:nvSpPr>
        <p:spPr>
          <a:xfrm>
            <a:off x="323850" y="1538059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RECORD &amp; STORE DATA </a:t>
            </a:r>
            <a:br>
              <a:rPr lang="en-US" sz="1400" b="1"/>
            </a:br>
            <a:r>
              <a:rPr lang="en-US" sz="1400" b="1"/>
              <a:t>24 HOURS</a:t>
            </a:r>
            <a:endParaRPr lang="en-NL" sz="1400" b="1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5174DA0-5980-37E2-29E7-D25EEDCECABD}"/>
              </a:ext>
            </a:extLst>
          </p:cNvPr>
          <p:cNvSpPr/>
          <p:nvPr/>
        </p:nvSpPr>
        <p:spPr>
          <a:xfrm>
            <a:off x="323850" y="2771609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CONTINUITY IF AN</a:t>
            </a:r>
            <a:br>
              <a:rPr lang="en-US" sz="1400" b="1"/>
            </a:br>
            <a:r>
              <a:rPr lang="en-US" sz="1400" b="1"/>
              <a:t>INPUT SOURCE FAILS</a:t>
            </a:r>
            <a:endParaRPr lang="en-NL" sz="1400" b="1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D597C327-4241-2426-1F3F-EBA62821506A}"/>
              </a:ext>
            </a:extLst>
          </p:cNvPr>
          <p:cNvSpPr/>
          <p:nvPr/>
        </p:nvSpPr>
        <p:spPr>
          <a:xfrm>
            <a:off x="323850" y="2154834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DIFFERENT RATE </a:t>
            </a:r>
            <a:br>
              <a:rPr lang="en-US" sz="1400" b="1"/>
            </a:br>
            <a:r>
              <a:rPr lang="en-US" sz="1400" b="1"/>
              <a:t>VITAL SIGNS READINGS </a:t>
            </a:r>
            <a:endParaRPr lang="en-NL" sz="1400" b="1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ACAADA0B-1091-E78A-A083-5C0F2C0AADF3}"/>
              </a:ext>
            </a:extLst>
          </p:cNvPr>
          <p:cNvSpPr/>
          <p:nvPr/>
        </p:nvSpPr>
        <p:spPr>
          <a:xfrm>
            <a:off x="323850" y="4005161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MORE VITAL SIGN DEVICES</a:t>
            </a:r>
            <a:endParaRPr lang="en-NL" sz="1400" b="1"/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89D3AB40-B4E2-4EC2-261D-00D20D64CDB7}"/>
              </a:ext>
            </a:extLst>
          </p:cNvPr>
          <p:cNvSpPr/>
          <p:nvPr/>
        </p:nvSpPr>
        <p:spPr>
          <a:xfrm>
            <a:off x="323850" y="3388384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ACCURATE MEASUREMENTS</a:t>
            </a:r>
            <a:endParaRPr lang="en-NL" sz="1400" b="1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B87D853-1B0F-2FDA-8D0A-8E2CF3C7DE8B}"/>
              </a:ext>
            </a:extLst>
          </p:cNvPr>
          <p:cNvSpPr/>
          <p:nvPr/>
        </p:nvSpPr>
        <p:spPr>
          <a:xfrm>
            <a:off x="3213417" y="915989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ANALYZE VITAL SIGNS &amp; ALERT MEDICAL PROFESSIONAL</a:t>
            </a:r>
            <a:endParaRPr lang="en-NL" sz="1400" b="1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CBBCDDA-15D2-B33B-AD19-5EFA28999593}"/>
              </a:ext>
            </a:extLst>
          </p:cNvPr>
          <p:cNvSpPr/>
          <p:nvPr/>
        </p:nvSpPr>
        <p:spPr>
          <a:xfrm>
            <a:off x="3225482" y="1538059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AWAKE OR ASLEEP </a:t>
            </a:r>
            <a:br>
              <a:rPr lang="en-US" sz="1400" b="1"/>
            </a:br>
            <a:r>
              <a:rPr lang="en-US" sz="1400" b="1"/>
              <a:t>TREND AND THRESHOLDS</a:t>
            </a:r>
            <a:endParaRPr lang="en-NL" sz="1400" b="1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2064C75D-E0D3-F80B-26E1-A0F461ADAD5A}"/>
              </a:ext>
            </a:extLst>
          </p:cNvPr>
          <p:cNvSpPr/>
          <p:nvPr/>
        </p:nvSpPr>
        <p:spPr>
          <a:xfrm>
            <a:off x="3213417" y="2147992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PUSH NOTIFICATION</a:t>
            </a:r>
          </a:p>
          <a:p>
            <a:pPr algn="ctr"/>
            <a:r>
              <a:rPr lang="en-US" sz="1400" b="1"/>
              <a:t>TO MOBILE APP</a:t>
            </a:r>
            <a:endParaRPr lang="en-NL" sz="1400" b="1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06795672-6B03-D8A7-C4B2-EA46E0BA5381}"/>
              </a:ext>
            </a:extLst>
          </p:cNvPr>
          <p:cNvSpPr/>
          <p:nvPr/>
        </p:nvSpPr>
        <p:spPr>
          <a:xfrm>
            <a:off x="3213417" y="2770062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GENERATE HOLISTIC SNAPSHOTS </a:t>
            </a:r>
            <a:endParaRPr lang="en-NL" sz="1400" b="1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4BDCC09E-CC66-5CDB-AC3F-F9AED1878EC8}"/>
              </a:ext>
            </a:extLst>
          </p:cNvPr>
          <p:cNvSpPr/>
          <p:nvPr/>
        </p:nvSpPr>
        <p:spPr>
          <a:xfrm>
            <a:off x="6127114" y="2135271"/>
            <a:ext cx="2697480" cy="4800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ON-PREMISES ARCHITECTURE </a:t>
            </a:r>
            <a:endParaRPr lang="en-NL" sz="1400" b="1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90D57B11-D676-F742-D599-13524E9DF852}"/>
              </a:ext>
            </a:extLst>
          </p:cNvPr>
          <p:cNvSpPr/>
          <p:nvPr/>
        </p:nvSpPr>
        <p:spPr>
          <a:xfrm>
            <a:off x="6137000" y="1508363"/>
            <a:ext cx="2697480" cy="4800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MAX 500 PATIENTS </a:t>
            </a:r>
            <a:br>
              <a:rPr lang="en-US" sz="1400" b="1"/>
            </a:br>
            <a:r>
              <a:rPr lang="en-US" sz="1400" b="1"/>
              <a:t>PER INSTANCE</a:t>
            </a:r>
            <a:endParaRPr lang="en-NL" sz="1400" b="1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2002AC9C-0F8D-BCDF-E9EF-FE69B2152122}"/>
              </a:ext>
            </a:extLst>
          </p:cNvPr>
          <p:cNvSpPr/>
          <p:nvPr/>
        </p:nvSpPr>
        <p:spPr>
          <a:xfrm>
            <a:off x="3225482" y="3388384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BUILD-FOR-CHANGE</a:t>
            </a:r>
            <a:endParaRPr lang="en-NL" sz="1400" b="1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FC55DC60-D236-21CB-1396-C9139E3A2592}"/>
              </a:ext>
            </a:extLst>
          </p:cNvPr>
          <p:cNvSpPr/>
          <p:nvPr/>
        </p:nvSpPr>
        <p:spPr>
          <a:xfrm>
            <a:off x="3225482" y="3998071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SECURE PATIENT DATA</a:t>
            </a:r>
            <a:endParaRPr lang="en-NL" sz="1400" b="1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496F1967-F8FD-DD59-B6F6-139BA82E0614}"/>
              </a:ext>
            </a:extLst>
          </p:cNvPr>
          <p:cNvSpPr/>
          <p:nvPr/>
        </p:nvSpPr>
        <p:spPr>
          <a:xfrm>
            <a:off x="6127114" y="921283"/>
            <a:ext cx="2697480" cy="4800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COMPLETE OWN </a:t>
            </a:r>
            <a:br>
              <a:rPr lang="en-US" sz="1400" b="1"/>
            </a:br>
            <a:r>
              <a:rPr lang="en-US" sz="1400" b="1"/>
              <a:t>INSTALLATION</a:t>
            </a:r>
            <a:endParaRPr lang="en-NL" sz="1400" b="1"/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80D3AE24-435E-9450-8354-C2F7AFF72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127" y="712002"/>
            <a:ext cx="296462" cy="457362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E0BD3104-9D8C-9215-A1E2-7DDEE5F2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127" y="1324398"/>
            <a:ext cx="296462" cy="457362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2764830-2CF7-77DC-2463-DCBB4753A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127" y="1937502"/>
            <a:ext cx="296462" cy="457362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93342665-39C8-325C-328A-87CE6E72B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127" y="2566489"/>
            <a:ext cx="296462" cy="457362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12D110D7-1385-16C7-30FA-44A9ADFEA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127" y="3171054"/>
            <a:ext cx="296462" cy="457362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01DCE189-6578-1C76-6EC2-7A904DB7B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127" y="3787829"/>
            <a:ext cx="296462" cy="457362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B264A7C3-C30F-1031-A291-187AB5BF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8480" y="712002"/>
            <a:ext cx="296462" cy="457362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95903849-4622-21BF-B299-B13E43289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8480" y="1324398"/>
            <a:ext cx="296462" cy="457362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AA3A8431-9309-A970-1B9B-CDC07F8B5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8480" y="1937502"/>
            <a:ext cx="296462" cy="457362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73BBC626-4AA4-DABB-4794-D12739A58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8480" y="2566489"/>
            <a:ext cx="296462" cy="457362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96B4802F-6C4C-64E6-6AB8-998D299FA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8480" y="3171054"/>
            <a:ext cx="296462" cy="457362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756968E7-5360-D278-2FE5-280428663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8480" y="3787829"/>
            <a:ext cx="296462" cy="457362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DFF50551-633F-83E3-7F2B-624FE354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005" y="712002"/>
            <a:ext cx="296462" cy="457362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5602B9E1-C8C9-83CF-49EF-D6B72F1C4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005" y="1324398"/>
            <a:ext cx="296462" cy="457362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8188776C-D5B9-4A2F-7516-9105763E8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005" y="1937502"/>
            <a:ext cx="296462" cy="45736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93320758-1C39-DBC4-F1CF-18B2AFCAB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25" y="2808619"/>
            <a:ext cx="188277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9B633-13CF-069C-4F15-143011DB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F40C882-C795-455B-EE13-A7A4E9E5D4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Team Low-Code</a:t>
            </a:r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8FD1FE-DFB4-145E-AD8E-4244ED8FB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Happy End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525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men sitting at a table with pizzas and drinks&#10;&#10;Description automatically generated">
            <a:extLst>
              <a:ext uri="{FF2B5EF4-FFF2-40B4-BE49-F238E27FC236}">
                <a16:creationId xmlns:a16="http://schemas.microsoft.com/office/drawing/2014/main" id="{42EF9BE3-8AE2-3A2E-81FB-875F3566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52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0A80C-4EAE-2D67-6A92-63850E01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679F9D26-2C12-1559-43DA-59FEAA577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709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6635A-09B3-C3E8-E0A7-A2099390F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D90C077-D26F-C503-25C7-168E9B94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400" y="158751"/>
            <a:ext cx="5745750" cy="757238"/>
          </a:xfrm>
        </p:spPr>
        <p:txBody>
          <a:bodyPr/>
          <a:lstStyle/>
          <a:p>
            <a:pPr algn="l"/>
            <a:r>
              <a:rPr lang="en-US"/>
              <a:t>CONTENT</a:t>
            </a:r>
            <a:endParaRPr lang="en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B8DBEFB-7919-BC42-C2D7-0D5A64751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4400" y="1131888"/>
            <a:ext cx="5925600" cy="3563937"/>
          </a:xfrm>
        </p:spPr>
        <p:txBody>
          <a:bodyPr/>
          <a:lstStyle/>
          <a:p>
            <a:r>
              <a:rPr lang="en-US" sz="2800" err="1"/>
              <a:t>MonitorMe</a:t>
            </a:r>
            <a:r>
              <a:rPr lang="en-US" sz="2800"/>
              <a:t> Business Case 		</a:t>
            </a:r>
            <a:br>
              <a:rPr lang="en-US" sz="2800"/>
            </a:br>
            <a:r>
              <a:rPr lang="en-US" sz="2800"/>
              <a:t>				</a:t>
            </a:r>
          </a:p>
          <a:p>
            <a:r>
              <a:rPr lang="en-US" sz="2800"/>
              <a:t>Constraints &amp; Driving Characteristics 					</a:t>
            </a:r>
          </a:p>
          <a:p>
            <a:r>
              <a:rPr lang="en-US" sz="2800"/>
              <a:t>Architectural Design Decisions</a:t>
            </a:r>
            <a:br>
              <a:rPr lang="en-US" sz="2800"/>
            </a:br>
            <a:endParaRPr lang="en-US" sz="2800"/>
          </a:p>
          <a:p>
            <a:r>
              <a:rPr lang="en-US" sz="2800" err="1"/>
              <a:t>MonitorMe</a:t>
            </a:r>
            <a:r>
              <a:rPr lang="en-US" sz="2800"/>
              <a:t> Solution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A7142620-D34C-256F-0FF3-0A145DB48FF3}"/>
              </a:ext>
            </a:extLst>
          </p:cNvPr>
          <p:cNvSpPr/>
          <p:nvPr/>
        </p:nvSpPr>
        <p:spPr>
          <a:xfrm>
            <a:off x="0" y="0"/>
            <a:ext cx="2793600" cy="5147810"/>
          </a:xfrm>
          <a:prstGeom prst="rect">
            <a:avLst/>
          </a:prstGeom>
          <a:gradFill>
            <a:gsLst>
              <a:gs pos="0">
                <a:srgbClr val="4764C5"/>
              </a:gs>
              <a:gs pos="100000">
                <a:srgbClr val="7694E0"/>
              </a:gs>
            </a:gsLst>
            <a:lin ang="9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6229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335BE2-F347-5D49-4837-CC5137BCB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E907895-8657-3E32-7E2B-4411A7A393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Joachim </a:t>
            </a:r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1F63A8-2067-E970-E18E-BF030D944A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MonitorMe</a:t>
            </a:r>
            <a:r>
              <a:rPr lang="en-US"/>
              <a:t> Business Case </a:t>
            </a:r>
            <a:br>
              <a:rPr lang="nl-NL"/>
            </a:b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875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0EC5F-F5A1-4972-58F8-06A5743D5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ED458-FF14-D320-13F0-147D4A6D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Problem of </a:t>
            </a:r>
            <a:r>
              <a:rPr lang="en-US" dirty="0" err="1"/>
              <a:t>StayHealty</a:t>
            </a:r>
            <a:r>
              <a:rPr lang="en-US" dirty="0"/>
              <a:t> Inc.</a:t>
            </a:r>
            <a:endParaRPr lang="en-NL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CFE3D790-FF52-2510-C88B-5E578F699562}"/>
              </a:ext>
            </a:extLst>
          </p:cNvPr>
          <p:cNvSpPr/>
          <p:nvPr/>
        </p:nvSpPr>
        <p:spPr>
          <a:xfrm>
            <a:off x="1173480" y="1135620"/>
            <a:ext cx="3290571" cy="1663065"/>
          </a:xfrm>
          <a:prstGeom prst="roundRect">
            <a:avLst>
              <a:gd name="adj" fmla="val 8566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err="1"/>
              <a:t>MonitorThem</a:t>
            </a:r>
            <a:br>
              <a:rPr lang="en-US"/>
            </a:br>
            <a:r>
              <a:rPr lang="en-US"/>
              <a:t>data analytics platform</a:t>
            </a:r>
            <a:endParaRPr lang="en-NL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B8698890-814A-2663-0D2D-6F70B8743EC3}"/>
              </a:ext>
            </a:extLst>
          </p:cNvPr>
          <p:cNvSpPr/>
          <p:nvPr/>
        </p:nvSpPr>
        <p:spPr>
          <a:xfrm>
            <a:off x="1162957" y="3032759"/>
            <a:ext cx="3290571" cy="1663065"/>
          </a:xfrm>
          <a:prstGeom prst="roundRect">
            <a:avLst>
              <a:gd name="adj" fmla="val 9646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err="1"/>
              <a:t>MyMedicalData</a:t>
            </a:r>
            <a:br>
              <a:rPr lang="en-US"/>
            </a:br>
            <a:r>
              <a:rPr lang="en-US"/>
              <a:t>patient medical record system</a:t>
            </a:r>
            <a:endParaRPr lang="en-NL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E8A1006-4404-E75C-C404-843B52BE2B79}"/>
              </a:ext>
            </a:extLst>
          </p:cNvPr>
          <p:cNvGrpSpPr/>
          <p:nvPr/>
        </p:nvGrpSpPr>
        <p:grpSpPr>
          <a:xfrm>
            <a:off x="4679950" y="1131888"/>
            <a:ext cx="3132137" cy="3549492"/>
            <a:chOff x="4679950" y="1131888"/>
            <a:chExt cx="3132137" cy="3549492"/>
          </a:xfrm>
        </p:grpSpPr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5B98B2D7-4D96-1101-DC7F-A3FEC60332CD}"/>
                </a:ext>
              </a:extLst>
            </p:cNvPr>
            <p:cNvSpPr/>
            <p:nvPr/>
          </p:nvSpPr>
          <p:spPr>
            <a:xfrm>
              <a:off x="4679950" y="1131888"/>
              <a:ext cx="3132137" cy="3549492"/>
            </a:xfrm>
            <a:prstGeom prst="roundRect">
              <a:avLst>
                <a:gd name="adj" fmla="val 8921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err="1"/>
                <a:t>MonitorMe</a:t>
              </a:r>
              <a:br>
                <a:rPr lang="en-US"/>
              </a:br>
              <a:r>
                <a:rPr lang="en-US"/>
                <a:t>patient monitoring system</a:t>
              </a:r>
              <a:endParaRPr lang="en-NL"/>
            </a:p>
          </p:txBody>
        </p:sp>
        <p:sp>
          <p:nvSpPr>
            <p:cNvPr id="9" name="Lint: omlaag gekanteld 8">
              <a:extLst>
                <a:ext uri="{FF2B5EF4-FFF2-40B4-BE49-F238E27FC236}">
                  <a16:creationId xmlns:a16="http://schemas.microsoft.com/office/drawing/2014/main" id="{AE9265AA-660E-D1B5-1E65-32B2849AA954}"/>
                </a:ext>
              </a:extLst>
            </p:cNvPr>
            <p:cNvSpPr/>
            <p:nvPr/>
          </p:nvSpPr>
          <p:spPr>
            <a:xfrm>
              <a:off x="5245735" y="1237738"/>
              <a:ext cx="1821180" cy="419100"/>
            </a:xfrm>
            <a:prstGeom prst="ribbon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NEW</a:t>
              </a:r>
              <a:endParaRPr lang="en-NL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8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DA2F5-2B6C-614E-98D3-B4A9CF0A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CB32D-40E9-F377-EC8D-DB4ABB56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of </a:t>
            </a:r>
            <a:r>
              <a:rPr lang="en-US" err="1"/>
              <a:t>MonitorMe</a:t>
            </a:r>
            <a:endParaRPr lang="en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322D623-172B-1818-89E5-E88391C7993A}"/>
              </a:ext>
            </a:extLst>
          </p:cNvPr>
          <p:cNvSpPr txBox="1"/>
          <p:nvPr/>
        </p:nvSpPr>
        <p:spPr>
          <a:xfrm>
            <a:off x="1547813" y="1145108"/>
            <a:ext cx="2411412" cy="362022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bg1"/>
                </a:solidFill>
              </a:rPr>
              <a:t>VITAL SIGN INPUT SOURCES</a:t>
            </a:r>
          </a:p>
          <a:p>
            <a:pPr>
              <a:lnSpc>
                <a:spcPct val="150000"/>
              </a:lnSpc>
            </a:pPr>
            <a:endParaRPr lang="en-US" sz="1400" b="1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>
                <a:solidFill>
                  <a:schemeClr val="bg1"/>
                </a:solidFill>
              </a:rPr>
              <a:t>HEART RATE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>
                <a:solidFill>
                  <a:schemeClr val="bg1"/>
                </a:solidFill>
              </a:rPr>
              <a:t>BLOOD PRESSURE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>
                <a:solidFill>
                  <a:schemeClr val="bg1"/>
                </a:solidFill>
              </a:rPr>
              <a:t>OXYGEN LEVEL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>
                <a:solidFill>
                  <a:schemeClr val="bg1"/>
                </a:solidFill>
              </a:rPr>
              <a:t>BLOOD SUGAR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>
                <a:solidFill>
                  <a:schemeClr val="bg1"/>
                </a:solidFill>
              </a:rPr>
              <a:t>RESPIRATION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>
                <a:solidFill>
                  <a:schemeClr val="bg1"/>
                </a:solidFill>
              </a:rPr>
              <a:t>ECG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>
                <a:solidFill>
                  <a:schemeClr val="bg1"/>
                </a:solidFill>
              </a:rPr>
              <a:t>BODY TEMPERATURE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>
                <a:solidFill>
                  <a:schemeClr val="bg1"/>
                </a:solidFill>
              </a:rPr>
              <a:t>SLEEP STATUS</a:t>
            </a:r>
          </a:p>
          <a:p>
            <a:pPr>
              <a:lnSpc>
                <a:spcPct val="150000"/>
              </a:lnSpc>
            </a:pPr>
            <a:endParaRPr lang="en-NL" sz="1400" b="1">
              <a:solidFill>
                <a:schemeClr val="bg1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37F69BDB-3E1F-030E-C614-88D59B84139A}"/>
              </a:ext>
            </a:extLst>
          </p:cNvPr>
          <p:cNvSpPr/>
          <p:nvPr/>
        </p:nvSpPr>
        <p:spPr>
          <a:xfrm>
            <a:off x="4464050" y="1131888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READ DATA VITAL SIGN </a:t>
            </a:r>
            <a:br>
              <a:rPr lang="en-US" sz="1400" b="1"/>
            </a:br>
            <a:r>
              <a:rPr lang="en-US" sz="1400" b="1"/>
              <a:t>INPUT SOURCES</a:t>
            </a:r>
            <a:endParaRPr lang="en-NL" sz="1400" b="1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5D5012D-7EB5-9480-49D4-BAB879266CBC}"/>
              </a:ext>
            </a:extLst>
          </p:cNvPr>
          <p:cNvSpPr/>
          <p:nvPr/>
        </p:nvSpPr>
        <p:spPr>
          <a:xfrm>
            <a:off x="4464050" y="1748663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RECORD &amp; STORE DATA </a:t>
            </a:r>
            <a:br>
              <a:rPr lang="en-US" sz="1400" b="1"/>
            </a:br>
            <a:r>
              <a:rPr lang="en-US" sz="1400" b="1"/>
              <a:t>24 HOURS</a:t>
            </a:r>
            <a:endParaRPr lang="en-NL" sz="1400" b="1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97F99F06-9331-E41E-A00A-B69E21ABC578}"/>
              </a:ext>
            </a:extLst>
          </p:cNvPr>
          <p:cNvSpPr/>
          <p:nvPr/>
        </p:nvSpPr>
        <p:spPr>
          <a:xfrm>
            <a:off x="4464050" y="2982213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CONTINUITY IF AN</a:t>
            </a:r>
            <a:br>
              <a:rPr lang="en-US" sz="1400" b="1"/>
            </a:br>
            <a:r>
              <a:rPr lang="en-US" sz="1400" b="1"/>
              <a:t>INPUT SOURCE FAILS</a:t>
            </a:r>
            <a:endParaRPr lang="en-NL" sz="1400" b="1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642A267D-EB44-F2B3-60D8-1FAB285398F8}"/>
              </a:ext>
            </a:extLst>
          </p:cNvPr>
          <p:cNvSpPr/>
          <p:nvPr/>
        </p:nvSpPr>
        <p:spPr>
          <a:xfrm>
            <a:off x="4464050" y="2365438"/>
            <a:ext cx="2697480" cy="4800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DIFFERENT RATE </a:t>
            </a:r>
            <a:br>
              <a:rPr lang="en-US" sz="1400" b="1"/>
            </a:br>
            <a:r>
              <a:rPr lang="en-US" sz="1400" b="1"/>
              <a:t>VITAL SIGNS READINGS </a:t>
            </a:r>
            <a:endParaRPr lang="en-NL" sz="1400" b="1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2C723E17-1AFB-99DD-B96C-590EF0969E50}"/>
              </a:ext>
            </a:extLst>
          </p:cNvPr>
          <p:cNvSpPr/>
          <p:nvPr/>
        </p:nvSpPr>
        <p:spPr>
          <a:xfrm>
            <a:off x="4464050" y="4215765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MORE VITAL SIGN DEVICES</a:t>
            </a:r>
            <a:endParaRPr lang="en-NL" sz="1400" b="1"/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DDBD5737-C8DC-EDF7-B380-19FEAC656F64}"/>
              </a:ext>
            </a:extLst>
          </p:cNvPr>
          <p:cNvSpPr/>
          <p:nvPr/>
        </p:nvSpPr>
        <p:spPr>
          <a:xfrm>
            <a:off x="4464050" y="3598988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ACCURATE MEASUREMENTS</a:t>
            </a:r>
            <a:endParaRPr lang="en-NL" sz="1400" b="1"/>
          </a:p>
        </p:txBody>
      </p:sp>
    </p:spTree>
    <p:extLst>
      <p:ext uri="{BB962C8B-B14F-4D97-AF65-F5344CB8AC3E}">
        <p14:creationId xmlns:p14="http://schemas.microsoft.com/office/powerpoint/2010/main" val="412815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89DF1-42CA-1F28-6BEC-488F375D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of </a:t>
            </a:r>
            <a:r>
              <a:rPr lang="en-US" err="1"/>
              <a:t>MonitorMe</a:t>
            </a:r>
            <a:endParaRPr lang="en-NL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9BFAF822-9DB2-A239-D21B-E318CDBE35BB}"/>
              </a:ext>
            </a:extLst>
          </p:cNvPr>
          <p:cNvSpPr/>
          <p:nvPr/>
        </p:nvSpPr>
        <p:spPr>
          <a:xfrm>
            <a:off x="1547813" y="1131888"/>
            <a:ext cx="2697480" cy="6623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ANALYZE VITAL SIGNS &amp; ALERT MEDICAL PROFESSIONAL</a:t>
            </a:r>
            <a:endParaRPr lang="en-NL" sz="1400" b="1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F27AF758-EC25-F6A1-2FC9-2AC4A3BA98B7}"/>
              </a:ext>
            </a:extLst>
          </p:cNvPr>
          <p:cNvSpPr/>
          <p:nvPr/>
        </p:nvSpPr>
        <p:spPr>
          <a:xfrm>
            <a:off x="1547813" y="2002102"/>
            <a:ext cx="2697480" cy="6623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AWAKE OR ASLEEP </a:t>
            </a:r>
            <a:br>
              <a:rPr lang="en-US" sz="1400" b="1"/>
            </a:br>
            <a:r>
              <a:rPr lang="en-US" sz="1400" b="1"/>
              <a:t>TREND AND TRHESHOLDS</a:t>
            </a:r>
            <a:endParaRPr lang="en-NL" sz="1400" b="1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64BCF056-4C04-8565-072C-EF7FF55831AA}"/>
              </a:ext>
            </a:extLst>
          </p:cNvPr>
          <p:cNvSpPr/>
          <p:nvPr/>
        </p:nvSpPr>
        <p:spPr>
          <a:xfrm>
            <a:off x="1547813" y="2872316"/>
            <a:ext cx="2697480" cy="6623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PUSH NOTIFICATION</a:t>
            </a:r>
          </a:p>
          <a:p>
            <a:pPr algn="ctr"/>
            <a:r>
              <a:rPr lang="en-US" sz="1400" b="1"/>
              <a:t>TO MOBILE APP</a:t>
            </a:r>
            <a:endParaRPr lang="en-NL" sz="1400" b="1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BBDE8AED-B71D-9FDD-D2E7-A3A7419B3CD5}"/>
              </a:ext>
            </a:extLst>
          </p:cNvPr>
          <p:cNvSpPr/>
          <p:nvPr/>
        </p:nvSpPr>
        <p:spPr>
          <a:xfrm>
            <a:off x="1547813" y="3742530"/>
            <a:ext cx="2697480" cy="6623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GENERATE HOLISTIC SNAPSHOTS </a:t>
            </a:r>
            <a:endParaRPr lang="en-NL" sz="1400" b="1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7F6577B3-8385-D0A7-5C61-C805A76732D9}"/>
              </a:ext>
            </a:extLst>
          </p:cNvPr>
          <p:cNvSpPr/>
          <p:nvPr/>
        </p:nvSpPr>
        <p:spPr>
          <a:xfrm>
            <a:off x="4682808" y="2345876"/>
            <a:ext cx="2697480" cy="4800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ON-PREMISES ARCHITECTURE </a:t>
            </a:r>
            <a:endParaRPr lang="en-NL" sz="1400" b="1"/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EC90B5DF-1D74-0993-253A-3B0F6AE1ECE5}"/>
              </a:ext>
            </a:extLst>
          </p:cNvPr>
          <p:cNvSpPr/>
          <p:nvPr/>
        </p:nvSpPr>
        <p:spPr>
          <a:xfrm>
            <a:off x="4692694" y="1718968"/>
            <a:ext cx="2697480" cy="4800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MAX 500 PATIENTS </a:t>
            </a:r>
            <a:br>
              <a:rPr lang="en-US" sz="1400" b="1"/>
            </a:br>
            <a:r>
              <a:rPr lang="en-US" sz="1400" b="1"/>
              <a:t>PER INSTANCE</a:t>
            </a:r>
            <a:endParaRPr lang="en-NL" sz="1400" b="1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590D7E65-4457-8776-029D-7DA0E584F24C}"/>
              </a:ext>
            </a:extLst>
          </p:cNvPr>
          <p:cNvSpPr/>
          <p:nvPr/>
        </p:nvSpPr>
        <p:spPr>
          <a:xfrm>
            <a:off x="4682808" y="3288290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BUILD-FOR-CHANGE</a:t>
            </a:r>
            <a:endParaRPr lang="en-NL" sz="1400" b="1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622DFD90-7E95-4966-4657-0B558BF3B232}"/>
              </a:ext>
            </a:extLst>
          </p:cNvPr>
          <p:cNvSpPr/>
          <p:nvPr/>
        </p:nvSpPr>
        <p:spPr>
          <a:xfrm>
            <a:off x="4679950" y="3924855"/>
            <a:ext cx="2697480" cy="480060"/>
          </a:xfrm>
          <a:prstGeom prst="roundRect">
            <a:avLst/>
          </a:prstGeom>
          <a:solidFill>
            <a:srgbClr val="7B98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SECURE PATIENT DATA</a:t>
            </a:r>
            <a:endParaRPr lang="en-NL" sz="1400" b="1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FDC0C2D8-4CE8-D8A2-F926-37516B171CD1}"/>
              </a:ext>
            </a:extLst>
          </p:cNvPr>
          <p:cNvSpPr/>
          <p:nvPr/>
        </p:nvSpPr>
        <p:spPr>
          <a:xfrm>
            <a:off x="4682808" y="1131888"/>
            <a:ext cx="2697480" cy="4800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COMPLETE OWN </a:t>
            </a:r>
            <a:br>
              <a:rPr lang="en-US" sz="1400" b="1"/>
            </a:br>
            <a:r>
              <a:rPr lang="en-US" sz="1400" b="1"/>
              <a:t>INSTALLATION</a:t>
            </a:r>
            <a:endParaRPr lang="en-NL" sz="1400" b="1"/>
          </a:p>
        </p:txBody>
      </p:sp>
    </p:spTree>
    <p:extLst>
      <p:ext uri="{BB962C8B-B14F-4D97-AF65-F5344CB8AC3E}">
        <p14:creationId xmlns:p14="http://schemas.microsoft.com/office/powerpoint/2010/main" val="146248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3086-C3F7-3723-E8EC-D363A2178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96D48A6-C9D0-0F52-57A3-374709C738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Job</a:t>
            </a:r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6ECABB-5297-B20C-E0AF-B62416A69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10" y="2029687"/>
            <a:ext cx="7489825" cy="745335"/>
          </a:xfrm>
        </p:spPr>
        <p:txBody>
          <a:bodyPr/>
          <a:lstStyle/>
          <a:p>
            <a:r>
              <a:rPr lang="en-US"/>
              <a:t>Constraints &amp; Driving Characteristics </a:t>
            </a:r>
            <a:br>
              <a:rPr lang="nl-NL"/>
            </a:b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35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ACC5F93-D580-6C29-0FFE-C0A80CBB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Driving Characteristics</a:t>
            </a:r>
            <a:endParaRPr lang="en-NL"/>
          </a:p>
        </p:txBody>
      </p:sp>
      <p:sp>
        <p:nvSpPr>
          <p:cNvPr id="7" name="Ster: 8 punten 6">
            <a:extLst>
              <a:ext uri="{FF2B5EF4-FFF2-40B4-BE49-F238E27FC236}">
                <a16:creationId xmlns:a16="http://schemas.microsoft.com/office/drawing/2014/main" id="{D1185BEF-9104-55B0-6F0F-777E164106E4}"/>
              </a:ext>
            </a:extLst>
          </p:cNvPr>
          <p:cNvSpPr/>
          <p:nvPr/>
        </p:nvSpPr>
        <p:spPr>
          <a:xfrm>
            <a:off x="1007807" y="1126408"/>
            <a:ext cx="2163096" cy="1219200"/>
          </a:xfrm>
          <a:prstGeom prst="star8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Availability</a:t>
            </a:r>
            <a:endParaRPr lang="en-NL"/>
          </a:p>
        </p:txBody>
      </p:sp>
      <p:sp>
        <p:nvSpPr>
          <p:cNvPr id="8" name="Ster: 8 punten 7">
            <a:extLst>
              <a:ext uri="{FF2B5EF4-FFF2-40B4-BE49-F238E27FC236}">
                <a16:creationId xmlns:a16="http://schemas.microsoft.com/office/drawing/2014/main" id="{45FCC05F-1B8E-7853-E302-B2E9427A3F56}"/>
              </a:ext>
            </a:extLst>
          </p:cNvPr>
          <p:cNvSpPr/>
          <p:nvPr/>
        </p:nvSpPr>
        <p:spPr>
          <a:xfrm>
            <a:off x="3288891" y="875686"/>
            <a:ext cx="2163096" cy="1219200"/>
          </a:xfrm>
          <a:prstGeom prst="star8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Concurrency</a:t>
            </a:r>
            <a:endParaRPr lang="en-NL"/>
          </a:p>
        </p:txBody>
      </p:sp>
      <p:sp>
        <p:nvSpPr>
          <p:cNvPr id="9" name="Ster: 8 punten 8">
            <a:extLst>
              <a:ext uri="{FF2B5EF4-FFF2-40B4-BE49-F238E27FC236}">
                <a16:creationId xmlns:a16="http://schemas.microsoft.com/office/drawing/2014/main" id="{0C813589-402F-C189-A411-1965CB5DFD90}"/>
              </a:ext>
            </a:extLst>
          </p:cNvPr>
          <p:cNvSpPr/>
          <p:nvPr/>
        </p:nvSpPr>
        <p:spPr>
          <a:xfrm>
            <a:off x="5624052" y="1126408"/>
            <a:ext cx="2163096" cy="1219200"/>
          </a:xfrm>
          <a:prstGeom prst="star8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integrity</a:t>
            </a:r>
            <a:endParaRPr lang="en-NL"/>
          </a:p>
        </p:txBody>
      </p:sp>
      <p:sp>
        <p:nvSpPr>
          <p:cNvPr id="10" name="Ster: 8 punten 9">
            <a:extLst>
              <a:ext uri="{FF2B5EF4-FFF2-40B4-BE49-F238E27FC236}">
                <a16:creationId xmlns:a16="http://schemas.microsoft.com/office/drawing/2014/main" id="{B9E39F53-1161-F434-24A8-BB68CD7B69E1}"/>
              </a:ext>
            </a:extLst>
          </p:cNvPr>
          <p:cNvSpPr/>
          <p:nvPr/>
        </p:nvSpPr>
        <p:spPr>
          <a:xfrm>
            <a:off x="624349" y="3004984"/>
            <a:ext cx="2163096" cy="1219200"/>
          </a:xfrm>
          <a:prstGeom prst="star8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Performance</a:t>
            </a:r>
            <a:endParaRPr lang="en-NL"/>
          </a:p>
        </p:txBody>
      </p:sp>
      <p:sp>
        <p:nvSpPr>
          <p:cNvPr id="11" name="Ster: 8 punten 10">
            <a:extLst>
              <a:ext uri="{FF2B5EF4-FFF2-40B4-BE49-F238E27FC236}">
                <a16:creationId xmlns:a16="http://schemas.microsoft.com/office/drawing/2014/main" id="{06053752-7EA3-36AF-62AE-E2766A466DD2}"/>
              </a:ext>
            </a:extLst>
          </p:cNvPr>
          <p:cNvSpPr/>
          <p:nvPr/>
        </p:nvSpPr>
        <p:spPr>
          <a:xfrm>
            <a:off x="4783393" y="3210847"/>
            <a:ext cx="2163096" cy="1219200"/>
          </a:xfrm>
          <a:prstGeom prst="star8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Responsiveness</a:t>
            </a:r>
            <a:endParaRPr lang="en-NL"/>
          </a:p>
        </p:txBody>
      </p:sp>
      <p:sp>
        <p:nvSpPr>
          <p:cNvPr id="12" name="Ster: 8 punten 11">
            <a:extLst>
              <a:ext uri="{FF2B5EF4-FFF2-40B4-BE49-F238E27FC236}">
                <a16:creationId xmlns:a16="http://schemas.microsoft.com/office/drawing/2014/main" id="{36D2F6C7-33F2-9856-E1D4-ED1D151DE9C6}"/>
              </a:ext>
            </a:extLst>
          </p:cNvPr>
          <p:cNvSpPr/>
          <p:nvPr/>
        </p:nvSpPr>
        <p:spPr>
          <a:xfrm>
            <a:off x="2703871" y="2439015"/>
            <a:ext cx="2163096" cy="1219200"/>
          </a:xfrm>
          <a:prstGeom prst="star8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Fault tolerance</a:t>
            </a:r>
            <a:endParaRPr lang="en-NL"/>
          </a:p>
        </p:txBody>
      </p:sp>
      <p:sp>
        <p:nvSpPr>
          <p:cNvPr id="13" name="Ster: 8 punten 12">
            <a:extLst>
              <a:ext uri="{FF2B5EF4-FFF2-40B4-BE49-F238E27FC236}">
                <a16:creationId xmlns:a16="http://schemas.microsoft.com/office/drawing/2014/main" id="{AA903E2D-48BF-D076-B041-A22CC8FA2EB9}"/>
              </a:ext>
            </a:extLst>
          </p:cNvPr>
          <p:cNvSpPr/>
          <p:nvPr/>
        </p:nvSpPr>
        <p:spPr>
          <a:xfrm>
            <a:off x="6597447" y="2439015"/>
            <a:ext cx="2163096" cy="1219200"/>
          </a:xfrm>
          <a:prstGeom prst="star8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Security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865166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oolProfs">
      <a:dk1>
        <a:sysClr val="windowText" lastClr="000000"/>
      </a:dk1>
      <a:lt1>
        <a:sysClr val="window" lastClr="FFFFFF"/>
      </a:lt1>
      <a:dk2>
        <a:srgbClr val="DDDDDD"/>
      </a:dk2>
      <a:lt2>
        <a:srgbClr val="E7E6E6"/>
      </a:lt2>
      <a:accent1>
        <a:srgbClr val="BE1E2D"/>
      </a:accent1>
      <a:accent2>
        <a:srgbClr val="941723"/>
      </a:accent2>
      <a:accent3>
        <a:srgbClr val="5578D3"/>
      </a:accent3>
      <a:accent4>
        <a:srgbClr val="263682"/>
      </a:accent4>
      <a:accent5>
        <a:srgbClr val="DDE4F6"/>
      </a:accent5>
      <a:accent6>
        <a:srgbClr val="FFFFFF"/>
      </a:accent6>
      <a:hlink>
        <a:srgbClr val="0563C1"/>
      </a:hlink>
      <a:folHlink>
        <a:srgbClr val="954F72"/>
      </a:folHlink>
    </a:clrScheme>
    <a:fontScheme name="CoolProfs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template 2020 CoolProfs BV" id="{29A32721-E9D3-4941-8EE8-7DB82C11C29F}" vid="{1F954EF8-3E5C-4C2C-AA56-F4A38A014943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df7d42c-a948-461a-9068-06455417380c">
      <Terms xmlns="http://schemas.microsoft.com/office/infopath/2007/PartnerControls"/>
    </lcf76f155ced4ddcb4097134ff3c332f>
    <TaxCatchAll xmlns="98316523-d8f3-492d-9779-648a627dee17" xsi:nil="true"/>
    <SharedWithUsers xmlns="98316523-d8f3-492d-9779-648a627dee17">
      <UserInfo>
        <DisplayName>Shahin Keshavari</DisplayName>
        <AccountId>25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78BBE705BE024488C3414E13857CA7" ma:contentTypeVersion="18" ma:contentTypeDescription="Create a new document." ma:contentTypeScope="" ma:versionID="ff811d2e79905ee845bddaf6c1fde4b3">
  <xsd:schema xmlns:xsd="http://www.w3.org/2001/XMLSchema" xmlns:xs="http://www.w3.org/2001/XMLSchema" xmlns:p="http://schemas.microsoft.com/office/2006/metadata/properties" xmlns:ns2="edf7d42c-a948-461a-9068-06455417380c" xmlns:ns3="98316523-d8f3-492d-9779-648a627dee17" targetNamespace="http://schemas.microsoft.com/office/2006/metadata/properties" ma:root="true" ma:fieldsID="2d0c1ba1174f65d7cbefffd51396cb2a" ns2:_="" ns3:_="">
    <xsd:import namespace="edf7d42c-a948-461a-9068-06455417380c"/>
    <xsd:import namespace="98316523-d8f3-492d-9779-648a627dee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7d42c-a948-461a-9068-0645541738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9dbcf18-bb1c-40e5-86d0-bc31f0f28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16523-d8f3-492d-9779-648a627dee1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67ba7d3-1d53-4471-bb6d-5125d0bbb54b}" ma:internalName="TaxCatchAll" ma:showField="CatchAllData" ma:web="98316523-d8f3-492d-9779-648a627dee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edf7d42c-a948-461a-9068-06455417380c"/>
    <ds:schemaRef ds:uri="98316523-d8f3-492d-9779-648a627dee17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482A7-206B-457D-B39A-30F37BF13418}"/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2021 CoolProfs BV</Template>
  <TotalTime>0</TotalTime>
  <Words>927</Words>
  <Application>Microsoft Office PowerPoint</Application>
  <PresentationFormat>Diavoorstelling (16:9)</PresentationFormat>
  <Paragraphs>177</Paragraphs>
  <Slides>26</Slides>
  <Notes>11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26</vt:i4>
      </vt:variant>
    </vt:vector>
  </HeadingPairs>
  <TitlesOfParts>
    <vt:vector size="37" baseType="lpstr">
      <vt:lpstr>Arial</vt:lpstr>
      <vt:lpstr>Bookman Old Style</vt:lpstr>
      <vt:lpstr>Calibri</vt:lpstr>
      <vt:lpstr>Gill Sans Light</vt:lpstr>
      <vt:lpstr>Helvetica Neue</vt:lpstr>
      <vt:lpstr>Helvetica Neue Light</vt:lpstr>
      <vt:lpstr>Helvetica Neue Medium</vt:lpstr>
      <vt:lpstr>Titillium Web</vt:lpstr>
      <vt:lpstr>Titillium WebSemiBold</vt:lpstr>
      <vt:lpstr>Kantoorthema</vt:lpstr>
      <vt:lpstr>1_White</vt:lpstr>
      <vt:lpstr>Architectural Katas 2024</vt:lpstr>
      <vt:lpstr>PowerPoint-presentatie</vt:lpstr>
      <vt:lpstr>CONTENT</vt:lpstr>
      <vt:lpstr>MonitorMe Business Case  </vt:lpstr>
      <vt:lpstr>The Business Problem of StayHealty Inc.</vt:lpstr>
      <vt:lpstr>Requirements of MonitorMe</vt:lpstr>
      <vt:lpstr>Requirements of MonitorMe</vt:lpstr>
      <vt:lpstr>Constraints &amp; Driving Characteristics  </vt:lpstr>
      <vt:lpstr>Driving Characteristics</vt:lpstr>
      <vt:lpstr>  24/7 correct simultaneous analysis of patient vital signs</vt:lpstr>
      <vt:lpstr>(Justification tekst gebruiken om top-3 toe te lichten)</vt:lpstr>
      <vt:lpstr>Software Complexity</vt:lpstr>
      <vt:lpstr>Hardware Complexity</vt:lpstr>
      <vt:lpstr>Architectural Design Decisions </vt:lpstr>
      <vt:lpstr>Software Complexity</vt:lpstr>
      <vt:lpstr>ADR-0000 Event-driven software architecture</vt:lpstr>
      <vt:lpstr>(ADR-0001) Event-driven architecture will not tick all the boxes</vt:lpstr>
      <vt:lpstr>Decision outcome</vt:lpstr>
      <vt:lpstr>MonitorMe Solution </vt:lpstr>
      <vt:lpstr>MonitorMe Solution – Level 1</vt:lpstr>
      <vt:lpstr>MonitorMe Solution – Level 1</vt:lpstr>
      <vt:lpstr>MonitorMe Solution – Level 2 Analyzer</vt:lpstr>
      <vt:lpstr> Wrap-up MonitorMe</vt:lpstr>
      <vt:lpstr>Happy End</vt:lpstr>
      <vt:lpstr>PowerPoint-presentatie</vt:lpstr>
      <vt:lpstr>PowerPoint-presentatie</vt:lpstr>
    </vt:vector>
  </TitlesOfParts>
  <Company>CoolProfs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IRF WisKit</dc:title>
  <dc:creator>Onno Poelmeyer</dc:creator>
  <cp:lastModifiedBy>Joachim Vandecasteele</cp:lastModifiedBy>
  <cp:revision>1</cp:revision>
  <dcterms:created xsi:type="dcterms:W3CDTF">2021-07-19T07:19:44Z</dcterms:created>
  <dcterms:modified xsi:type="dcterms:W3CDTF">2024-03-07T12:28:16Z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0x0101001078BBE705BE024488C3414E13857CA7</vt:lpwstr>
  </property>
  <property fmtid="{D5CDD505-2E9C-101B-9397-08002B2CF9AE}" pid="3" name="MSIP_Label_30f86b7d-1988-4f24-944b-5d2c446767cd_Enabled">
    <vt:lpwstr>true</vt:lpwstr>
  </property>
  <property fmtid="{D5CDD505-2E9C-101B-9397-08002B2CF9AE}" pid="4" name="MSIP_Label_30f86b7d-1988-4f24-944b-5d2c446767cd_SetDate">
    <vt:lpwstr>2023-03-08T13:29:58Z</vt:lpwstr>
  </property>
  <property fmtid="{D5CDD505-2E9C-101B-9397-08002B2CF9AE}" pid="5" name="MSIP_Label_30f86b7d-1988-4f24-944b-5d2c446767cd_Method">
    <vt:lpwstr>Standard</vt:lpwstr>
  </property>
  <property fmtid="{D5CDD505-2E9C-101B-9397-08002B2CF9AE}" pid="6" name="MSIP_Label_30f86b7d-1988-4f24-944b-5d2c446767cd_Name">
    <vt:lpwstr>Public</vt:lpwstr>
  </property>
  <property fmtid="{D5CDD505-2E9C-101B-9397-08002B2CF9AE}" pid="7" name="MSIP_Label_30f86b7d-1988-4f24-944b-5d2c446767cd_SiteId">
    <vt:lpwstr>15e6965d-822c-4a03-8d26-22f9a80b8250</vt:lpwstr>
  </property>
  <property fmtid="{D5CDD505-2E9C-101B-9397-08002B2CF9AE}" pid="8" name="MSIP_Label_30f86b7d-1988-4f24-944b-5d2c446767cd_ActionId">
    <vt:lpwstr>0bce683c-b7cc-4f1f-9a38-f6178752d9e6</vt:lpwstr>
  </property>
  <property fmtid="{D5CDD505-2E9C-101B-9397-08002B2CF9AE}" pid="9" name="MSIP_Label_30f86b7d-1988-4f24-944b-5d2c446767cd_ContentBits">
    <vt:lpwstr>0</vt:lpwstr>
  </property>
  <property fmtid="{D5CDD505-2E9C-101B-9397-08002B2CF9AE}" pid="10" name="MediaServiceImageTags">
    <vt:lpwstr/>
  </property>
</Properties>
</file>